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75" r:id="rId2"/>
  </p:sldMasterIdLst>
  <p:sldIdLst>
    <p:sldId id="257" r:id="rId3"/>
    <p:sldId id="268" r:id="rId4"/>
    <p:sldId id="278" r:id="rId5"/>
    <p:sldId id="279" r:id="rId6"/>
    <p:sldId id="280" r:id="rId7"/>
    <p:sldId id="281" r:id="rId8"/>
    <p:sldId id="282" r:id="rId9"/>
    <p:sldId id="286" r:id="rId10"/>
    <p:sldId id="283" r:id="rId11"/>
    <p:sldId id="284" r:id="rId12"/>
    <p:sldId id="285" r:id="rId13"/>
    <p:sldId id="277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8B33"/>
    <a:srgbClr val="432918"/>
    <a:srgbClr val="B7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0"/>
    <p:restoredTop sz="94657"/>
  </p:normalViewPr>
  <p:slideViewPr>
    <p:cSldViewPr snapToGrid="0" snapToObjects="1" showGuides="1">
      <p:cViewPr varScale="1">
        <p:scale>
          <a:sx n="82" d="100"/>
          <a:sy n="82" d="100"/>
        </p:scale>
        <p:origin x="74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474AEE5F-FE63-F544-8BF7-3C6C8BFBC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8878" y="6388100"/>
            <a:ext cx="2184400" cy="469900"/>
          </a:xfrm>
          <a:prstGeom prst="rect">
            <a:avLst/>
          </a:prstGeom>
        </p:spPr>
      </p:pic>
      <p:pic>
        <p:nvPicPr>
          <p:cNvPr id="9" name="Kuva 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04E5DFD-B0B6-2040-9F20-2D1440326E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9761" y="90777"/>
            <a:ext cx="26797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16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55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F7090F61-BB6F-A542-B629-C7B38B9A66AF}"/>
              </a:ext>
            </a:extLst>
          </p:cNvPr>
          <p:cNvSpPr/>
          <p:nvPr userDrawn="1"/>
        </p:nvSpPr>
        <p:spPr>
          <a:xfrm>
            <a:off x="0" y="6388099"/>
            <a:ext cx="12192000" cy="469901"/>
          </a:xfrm>
          <a:prstGeom prst="rect">
            <a:avLst/>
          </a:prstGeom>
          <a:solidFill>
            <a:srgbClr val="B7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AD26EEDD-BE46-F348-82F0-B6B7B7E77D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8878" y="6388100"/>
            <a:ext cx="2184400" cy="469900"/>
          </a:xfrm>
          <a:prstGeom prst="rect">
            <a:avLst/>
          </a:prstGeom>
        </p:spPr>
      </p:pic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963C6AA-DA6D-6344-A617-E2D79AD38AD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9761" y="90777"/>
            <a:ext cx="2679700" cy="1219200"/>
          </a:xfrm>
          <a:prstGeom prst="rect">
            <a:avLst/>
          </a:prstGeom>
        </p:spPr>
      </p:pic>
      <p:sp>
        <p:nvSpPr>
          <p:cNvPr id="9" name="Ellipsi 8">
            <a:extLst>
              <a:ext uri="{FF2B5EF4-FFF2-40B4-BE49-F238E27FC236}">
                <a16:creationId xmlns:a16="http://schemas.microsoft.com/office/drawing/2014/main" id="{C76871A5-87CA-A846-AC8D-254CE7D9CAC0}"/>
              </a:ext>
            </a:extLst>
          </p:cNvPr>
          <p:cNvSpPr/>
          <p:nvPr userDrawn="1"/>
        </p:nvSpPr>
        <p:spPr>
          <a:xfrm rot="1147908">
            <a:off x="-847142" y="5238775"/>
            <a:ext cx="5018030" cy="2499085"/>
          </a:xfrm>
          <a:prstGeom prst="ellipse">
            <a:avLst/>
          </a:prstGeom>
          <a:solidFill>
            <a:srgbClr val="B7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CBDB54C7-3AD3-194A-9036-944572DB9DF3}"/>
              </a:ext>
            </a:extLst>
          </p:cNvPr>
          <p:cNvSpPr/>
          <p:nvPr userDrawn="1"/>
        </p:nvSpPr>
        <p:spPr>
          <a:xfrm rot="887288">
            <a:off x="-855222" y="5567624"/>
            <a:ext cx="5018030" cy="2646489"/>
          </a:xfrm>
          <a:prstGeom prst="ellipse">
            <a:avLst/>
          </a:prstGeom>
          <a:solidFill>
            <a:srgbClr val="4329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193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85E5538E-2E2E-F44E-8C5F-1F3B1DC0606B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B7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24E4080-ADB7-D54B-BFDF-B908C05133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8878" y="6388100"/>
            <a:ext cx="2184400" cy="469900"/>
          </a:xfrm>
          <a:prstGeom prst="rect">
            <a:avLst/>
          </a:prstGeom>
        </p:spPr>
      </p:pic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2294DB45-6BB3-1B47-8483-4B8FE8E9172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1788" y="0"/>
            <a:ext cx="2626249" cy="1474839"/>
          </a:xfrm>
          <a:prstGeom prst="rect">
            <a:avLst/>
          </a:prstGeom>
        </p:spPr>
      </p:pic>
      <p:sp>
        <p:nvSpPr>
          <p:cNvPr id="6" name="Ellipsi 5">
            <a:extLst>
              <a:ext uri="{FF2B5EF4-FFF2-40B4-BE49-F238E27FC236}">
                <a16:creationId xmlns:a16="http://schemas.microsoft.com/office/drawing/2014/main" id="{F554F914-13C6-794A-8801-25C534477623}"/>
              </a:ext>
            </a:extLst>
          </p:cNvPr>
          <p:cNvSpPr/>
          <p:nvPr userDrawn="1"/>
        </p:nvSpPr>
        <p:spPr>
          <a:xfrm rot="1147908">
            <a:off x="-847142" y="5238775"/>
            <a:ext cx="5018030" cy="2499085"/>
          </a:xfrm>
          <a:prstGeom prst="ellipse">
            <a:avLst/>
          </a:prstGeom>
          <a:solidFill>
            <a:srgbClr val="498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0A7EF6EF-639D-DC4F-BE34-770A655492FD}"/>
              </a:ext>
            </a:extLst>
          </p:cNvPr>
          <p:cNvSpPr/>
          <p:nvPr userDrawn="1"/>
        </p:nvSpPr>
        <p:spPr>
          <a:xfrm rot="887288">
            <a:off x="-855222" y="5567624"/>
            <a:ext cx="5018030" cy="2646489"/>
          </a:xfrm>
          <a:prstGeom prst="ellipse">
            <a:avLst/>
          </a:prstGeom>
          <a:solidFill>
            <a:srgbClr val="4329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922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ltosiemen.fi/kosmos-syysohra/" TargetMode="External"/><Relationship Id="rId2" Type="http://schemas.openxmlformats.org/officeDocument/2006/relationships/hyperlink" Target="https://www.peltosiemen.fi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H0hS7EuuV_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216" y="1453826"/>
            <a:ext cx="6830008" cy="3650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fi-FI" sz="4400" b="1" dirty="0">
                <a:latin typeface="+mn-lt"/>
              </a:rPr>
              <a:t>KWS-Kosmos</a:t>
            </a:r>
          </a:p>
          <a:p>
            <a:pPr eaLnBrk="1" hangingPunct="1">
              <a:defRPr/>
            </a:pPr>
            <a:r>
              <a:rPr lang="fi-FI" sz="4400" b="1" dirty="0">
                <a:ea typeface="Calibri" panose="020F0502020204030204" pitchFamily="34" charset="0"/>
                <a:cs typeface="Times New Roman" panose="02020603050405020304" pitchFamily="18" charset="0"/>
              </a:rPr>
              <a:t>Monitahoinen </a:t>
            </a:r>
            <a:r>
              <a:rPr lang="fi-FI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Syysohra</a:t>
            </a:r>
            <a:endParaRPr lang="fi-FI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3600" b="1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fi-FI" sz="3600" b="1" dirty="0">
                <a:latin typeface="Calibri" pitchFamily="34" charset="0"/>
              </a:rPr>
              <a:t>Timo Uusi-Rauva</a:t>
            </a:r>
          </a:p>
          <a:p>
            <a:pPr eaLnBrk="1" hangingPunct="1">
              <a:defRPr/>
            </a:pPr>
            <a:r>
              <a:rPr lang="fi-FI" sz="3600" b="1" dirty="0">
                <a:latin typeface="Calibri" pitchFamily="34" charset="0"/>
              </a:rPr>
              <a:t>Peltosiemen Oy</a:t>
            </a:r>
          </a:p>
          <a:p>
            <a:pPr eaLnBrk="1" hangingPunct="1">
              <a:defRPr/>
            </a:pPr>
            <a:r>
              <a:rPr lang="fi-FI" sz="3600" b="1" dirty="0">
                <a:latin typeface="Calibri" pitchFamily="34" charset="0"/>
              </a:rPr>
              <a:t>17.12.2021</a:t>
            </a: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83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739" y="670053"/>
            <a:ext cx="8836090" cy="540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Kosmos, </a:t>
            </a: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käytännön kokemuksia</a:t>
            </a:r>
            <a:endParaRPr lang="fi-FI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KWS Kosmos sopii syysviljoille soveltuville lohkoille, jotka eivät ole veden vaivaamia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Suositellaan I-II vyöhykkeille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Sopii kivennäismaille, erityisesti savimailla saatu hyviä satoja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Kylvö tulee tehdä aikaisin ja pienellä siemenmäärällä, koska pensominen on hyvin voimakasta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Sato nousee erityisen korkeaksi etenkin, jos kasvukauden alkuun saadaan sadetta, kuten v. 2021</a:t>
            </a:r>
          </a:p>
        </p:txBody>
      </p:sp>
    </p:spTree>
    <p:extLst>
      <p:ext uri="{BB962C8B-B14F-4D97-AF65-F5344CB8AC3E}">
        <p14:creationId xmlns:p14="http://schemas.microsoft.com/office/powerpoint/2010/main" val="186653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739" y="670053"/>
            <a:ext cx="8836090" cy="540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Kosmos, </a:t>
            </a: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mahdollisuuksia</a:t>
            </a:r>
            <a:endParaRPr lang="fi-FI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KWS-Kosmoksella on viljelyn onnistuessa mahdollista päästä selvästi kevätohria parempaan satotasoon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Voidaan tasata työhuippuja sekä aikaisen kylvön että aikaisen puinnin ansioista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Siemenkustannus on hyvin edullinen, koska kylvömäärä on pieni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Talvituhoriski on kuitenkin aina olemassa – kuten syysviljoilla aina on</a:t>
            </a:r>
          </a:p>
        </p:txBody>
      </p:sp>
    </p:spTree>
    <p:extLst>
      <p:ext uri="{BB962C8B-B14F-4D97-AF65-F5344CB8AC3E}">
        <p14:creationId xmlns:p14="http://schemas.microsoft.com/office/powerpoint/2010/main" val="155486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162" y="1435164"/>
            <a:ext cx="7819053" cy="392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fi-FI" sz="4400" b="1" dirty="0">
                <a:latin typeface="+mn-lt"/>
              </a:rPr>
              <a:t>Lisätietoa </a:t>
            </a:r>
            <a:r>
              <a:rPr lang="fi-FI" sz="4400" b="1" dirty="0"/>
              <a:t>www-sivuilta</a:t>
            </a:r>
            <a:r>
              <a:rPr lang="fi-FI" sz="4400" b="1" dirty="0">
                <a:latin typeface="+mn-lt"/>
              </a:rPr>
              <a:t>:</a:t>
            </a:r>
          </a:p>
          <a:p>
            <a:pPr eaLnBrk="1" hangingPunct="1">
              <a:defRPr/>
            </a:pPr>
            <a:endParaRPr lang="fi-FI" sz="3600" b="1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fi-FI" sz="2000" b="1" dirty="0">
                <a:latin typeface="Calibri" pitchFamily="34" charset="0"/>
                <a:hlinkClick r:id="rId2"/>
              </a:rPr>
              <a:t>https://www.peltosiemen.fi/</a:t>
            </a:r>
            <a:endParaRPr lang="fi-FI" sz="2000" b="1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fi-FI" sz="2000" b="1" dirty="0">
                <a:latin typeface="Calibri" pitchFamily="34" charset="0"/>
                <a:hlinkClick r:id="rId3"/>
              </a:rPr>
              <a:t>https://www.peltosiemen.fi/kosmos-syysohra/</a:t>
            </a:r>
            <a:endParaRPr lang="fi-FI" sz="2000" b="1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fi-FI" sz="2000" b="1" dirty="0">
                <a:latin typeface="Calibri" pitchFamily="34" charset="0"/>
                <a:hlinkClick r:id="rId4"/>
              </a:rPr>
              <a:t>https://www.youtube.com/watch?v=H0hS7EuuV_4</a:t>
            </a:r>
            <a:endParaRPr lang="fi-FI" sz="20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0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0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4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327" y="1240972"/>
            <a:ext cx="7819053" cy="257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fi-FI" sz="4800" b="1" dirty="0">
                <a:latin typeface="+mn-lt"/>
              </a:rPr>
              <a:t>Kiitos ja Hyvää Joulunaikaa!</a:t>
            </a:r>
            <a:endParaRPr lang="fi-FI" sz="4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4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0ABC751B-1B83-40EB-9468-4F99B79DB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0308" y="2245618"/>
            <a:ext cx="4918010" cy="374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8228" y="1388511"/>
            <a:ext cx="8014996" cy="356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Syysohran viljely Suomessa</a:t>
            </a:r>
            <a:endParaRPr lang="fi-FI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2019: 368 ha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2020: 486 ha (KWS Kosmos 118 ha)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2021: 1180 ha (KWS Kosmos 569 ha = 48 %)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2022: </a:t>
            </a: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LUKE: ”Muutama tuhat ha”  Oma arvio KWS Kosmoksen alasta 2022: 5000-6000 ha</a:t>
            </a:r>
            <a:endParaRPr lang="fi-FI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30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8228" y="1388511"/>
            <a:ext cx="8014996" cy="439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 Suomeen</a:t>
            </a: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Lajikeoikeuksien haltija S.G. Nieminen Oy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u="sng" dirty="0">
                <a:latin typeface="Calibri" pitchFamily="34" charset="0"/>
              </a:rPr>
              <a:t>Suomessa ei tehdä toistaiseksi syysohran virallisia lajikekokeita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KWS Kosmos </a:t>
            </a:r>
            <a:r>
              <a:rPr lang="fi-FI" sz="2800" b="1" dirty="0" err="1">
                <a:latin typeface="Calibri" pitchFamily="34" charset="0"/>
              </a:rPr>
              <a:t>SGN:n</a:t>
            </a:r>
            <a:r>
              <a:rPr lang="fi-FI" sz="2800" b="1" dirty="0">
                <a:latin typeface="Calibri" pitchFamily="34" charset="0"/>
              </a:rPr>
              <a:t> omissa lajikekokeissa Inkoossa alkaen satovuodesta 2019</a:t>
            </a: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78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8228" y="670053"/>
            <a:ext cx="8014996" cy="511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 Suomeen</a:t>
            </a: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KWS Kosmos erottui heti edukseen </a:t>
            </a:r>
            <a:r>
              <a:rPr lang="fi-FI" sz="2800" b="1" dirty="0" err="1">
                <a:latin typeface="Calibri" pitchFamily="34" charset="0"/>
              </a:rPr>
              <a:t>SGN:n</a:t>
            </a:r>
            <a:r>
              <a:rPr lang="fi-FI" sz="2800" b="1" dirty="0">
                <a:latin typeface="Calibri" pitchFamily="34" charset="0"/>
              </a:rPr>
              <a:t> kokeissa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Talvenkestävyys oli havaittavissa keväällä 2019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Satotuloksissa selkeästi paras lajike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Vuoden 2020 tulokset samanlaisia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 Päätettiin käynnistää siementuotanto jo syyskylvöillä 2019</a:t>
            </a:r>
            <a:endParaRPr lang="fi-FI" sz="2800" b="1" dirty="0">
              <a:latin typeface="Calibri" pitchFamily="34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0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335" y="670053"/>
            <a:ext cx="8378889" cy="511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Kosmos, </a:t>
            </a: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keskeiset omimaisuudet</a:t>
            </a:r>
            <a:endParaRPr lang="fi-FI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Erittäin satoisa </a:t>
            </a:r>
            <a:r>
              <a:rPr lang="fi-FI" sz="2800" b="1" u="sng" dirty="0">
                <a:latin typeface="Calibri" pitchFamily="34" charset="0"/>
              </a:rPr>
              <a:t>monitahoinen populaatiolajike </a:t>
            </a: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 Ruotsin virallisessa lajikekokeessa 2017 sato oli 9810 kg/ha</a:t>
            </a: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Hyvä talvehtimiskyky, </a:t>
            </a:r>
            <a:r>
              <a:rPr lang="fi-FI" sz="2800" b="1" dirty="0" err="1">
                <a:latin typeface="Calibri" pitchFamily="34" charset="0"/>
              </a:rPr>
              <a:t>SGN:n</a:t>
            </a:r>
            <a:r>
              <a:rPr lang="fi-FI" sz="2800" b="1" dirty="0">
                <a:latin typeface="Calibri" pitchFamily="34" charset="0"/>
              </a:rPr>
              <a:t> kokeissa Inkoossa talvituho keskimäärin 16,5 %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Korsi on keskimittainen ja luja, lako-% Ruotsin virallisessa kokeessa 2018 13 %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fi-FI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43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335" y="670053"/>
            <a:ext cx="8378889" cy="511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Kosmos, </a:t>
            </a: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keskeiset omimaisuudet</a:t>
            </a:r>
            <a:endParaRPr lang="fi-FI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Laatuominaisuudet </a:t>
            </a:r>
            <a:r>
              <a:rPr lang="fi-FI" sz="2800" b="1" u="sng" dirty="0">
                <a:latin typeface="Calibri" pitchFamily="34" charset="0"/>
              </a:rPr>
              <a:t>vastaavat 2-tahoisia kevätohria</a:t>
            </a:r>
            <a:r>
              <a:rPr lang="fi-FI" sz="2800" b="1" dirty="0">
                <a:latin typeface="Calibri" pitchFamily="34" charset="0"/>
              </a:rPr>
              <a:t>: TJP n. 50 g ja HLP kokeissa 67,6 kg </a:t>
            </a: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 tarkoittaa helposti yli 70 kg käytännön viljelysten sadossa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Valkuaispitoisuus ei nouse korkeaksi johtuen kovasta satopotentiaalista, kokeissa n. 11 %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Erittäin hyvä härmän ja ruskearuosteen kesto</a:t>
            </a:r>
          </a:p>
        </p:txBody>
      </p:sp>
    </p:spTree>
    <p:extLst>
      <p:ext uri="{BB962C8B-B14F-4D97-AF65-F5344CB8AC3E}">
        <p14:creationId xmlns:p14="http://schemas.microsoft.com/office/powerpoint/2010/main" val="227878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739" y="670053"/>
            <a:ext cx="8836090" cy="511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Kosmos, </a:t>
            </a: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käytännön kokemuksia</a:t>
            </a:r>
            <a:endParaRPr lang="fi-FI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Talvehtinut siementuotannossamme 2019-20, 2020-21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2019-20 talvea ei oikein tullutkaan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2020-21 oli varsin luminen ja perinteisen talvinen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Käytännön viljelysten </a:t>
            </a:r>
            <a:r>
              <a:rPr lang="fi-FI" sz="2800" b="1" u="sng" dirty="0">
                <a:latin typeface="Calibri" pitchFamily="34" charset="0"/>
              </a:rPr>
              <a:t>talvehtiminen onnistui hienosti kahtena hyvin erilaisena talvena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2021-22 alkutalvi on ollut erilainen, aikainen pakkasjakso ilman lunta, nyt lauhaa, joulun alla taas kylmenee </a:t>
            </a: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 </a:t>
            </a:r>
            <a:r>
              <a:rPr lang="fi-FI" sz="2800" b="1" u="sng" dirty="0">
                <a:latin typeface="Calibri" pitchFamily="34" charset="0"/>
                <a:sym typeface="Wingdings" panose="05000000000000000000" pitchFamily="2" charset="2"/>
              </a:rPr>
              <a:t>saamme taas uutta kokemusperäistä tietoa</a:t>
            </a:r>
            <a:endParaRPr lang="fi-FI" sz="2800" b="1" u="sng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3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739" y="670053"/>
            <a:ext cx="8836090" cy="511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Kosmos, </a:t>
            </a: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käytännön kokemuksia</a:t>
            </a:r>
            <a:endParaRPr lang="fi-FI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KWS-Kosmos saattaa näyttää keväällä talven jälkeen varsin surkealta, usein punertavalta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Tätä ei pidä säikähtää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Kun lämpöä tulee, muuttuu pelto nopeasti kauniin vihreäksi, kun uusi kasvu käynnistyy kasvupisteestä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  <a:sym typeface="Wingdings" panose="05000000000000000000" pitchFamily="2" charset="2"/>
              </a:rPr>
              <a:t>Huittisissa KWS-Kosmos kesti viime kevään – 24 asteen pakkasen, vaikka kovaa pakkasta pidetään kohtalokkaana syysohrille </a:t>
            </a:r>
            <a:endParaRPr lang="fi-FI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80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04DA2120-DD9D-4969-8A37-282A4219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739" y="670053"/>
            <a:ext cx="8836090" cy="540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KWS Kosmos, </a:t>
            </a:r>
            <a:r>
              <a:rPr lang="fi-FI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käytännön kokemuksia, Pauli Perho, Ypäjä</a:t>
            </a:r>
            <a:endParaRPr lang="fi-FI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fi-FI" sz="2800" b="1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KWS Kosmos siementuotannossa kesä 2021 n. 18 ha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u="sng" dirty="0">
                <a:latin typeface="Calibri" pitchFamily="34" charset="0"/>
              </a:rPr>
              <a:t>Kylvö 15.8.2020, 240 kpl / m2 = 116 kg/ha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Nurminadan siemenviljelys esikasvina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Kylvölannoitus 10 m3 sianliete + 100 kg 16-7-13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Kevätlannoitus (2 x) ja syyslannoitus yht. N 170 kg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Kasvinsuojelukerrat 2 + 2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u="sng" dirty="0">
                <a:latin typeface="Calibri" pitchFamily="34" charset="0"/>
              </a:rPr>
              <a:t>Puinti 21.7.2021, sato n. 8000 kg/ha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fi-FI" sz="2800" b="1" dirty="0">
                <a:latin typeface="Calibri" pitchFamily="34" charset="0"/>
              </a:rPr>
              <a:t>Tarkemmin KM 7/2021</a:t>
            </a:r>
          </a:p>
        </p:txBody>
      </p:sp>
    </p:spTree>
    <p:extLst>
      <p:ext uri="{BB962C8B-B14F-4D97-AF65-F5344CB8AC3E}">
        <p14:creationId xmlns:p14="http://schemas.microsoft.com/office/powerpoint/2010/main" val="3387146687"/>
      </p:ext>
    </p:extLst>
  </p:cSld>
  <p:clrMapOvr>
    <a:masterClrMapping/>
  </p:clrMapOvr>
</p:sld>
</file>

<file path=ppt/theme/theme1.xml><?xml version="1.0" encoding="utf-8"?>
<a:theme xmlns:a="http://schemas.openxmlformats.org/drawingml/2006/main" name="Peltosiemen PP-pohja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ltosiemen PP-pohja 2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</TotalTime>
  <Words>529</Words>
  <Application>Microsoft Office PowerPoint</Application>
  <PresentationFormat>Laajakuva</PresentationFormat>
  <Paragraphs>84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Peltosiemen PP-pohja 1</vt:lpstr>
      <vt:lpstr>Peltosiemen PP-pohja 2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Henna Nurmi</dc:creator>
  <cp:lastModifiedBy>Timo Uusi-Rauva</cp:lastModifiedBy>
  <cp:revision>47</cp:revision>
  <dcterms:created xsi:type="dcterms:W3CDTF">2019-11-18T12:35:10Z</dcterms:created>
  <dcterms:modified xsi:type="dcterms:W3CDTF">2021-12-16T13:00:51Z</dcterms:modified>
</cp:coreProperties>
</file>