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2"/>
  </p:notesMasterIdLst>
  <p:handoutMasterIdLst>
    <p:handoutMasterId r:id="rId23"/>
  </p:handoutMasterIdLst>
  <p:sldIdLst>
    <p:sldId id="283" r:id="rId2"/>
    <p:sldId id="289" r:id="rId3"/>
    <p:sldId id="288" r:id="rId4"/>
    <p:sldId id="290" r:id="rId5"/>
    <p:sldId id="291" r:id="rId6"/>
    <p:sldId id="292" r:id="rId7"/>
    <p:sldId id="301" r:id="rId8"/>
    <p:sldId id="293" r:id="rId9"/>
    <p:sldId id="294" r:id="rId10"/>
    <p:sldId id="295" r:id="rId11"/>
    <p:sldId id="303" r:id="rId12"/>
    <p:sldId id="304" r:id="rId13"/>
    <p:sldId id="305" r:id="rId14"/>
    <p:sldId id="296" r:id="rId15"/>
    <p:sldId id="297" r:id="rId16"/>
    <p:sldId id="298" r:id="rId17"/>
    <p:sldId id="299" r:id="rId18"/>
    <p:sldId id="300" r:id="rId19"/>
    <p:sldId id="302" r:id="rId20"/>
    <p:sldId id="287" r:id="rId21"/>
  </p:sldIdLst>
  <p:sldSz cx="9144000" cy="6858000" type="screen4x3"/>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Oletusosa" id="{A4E1AFA5-6BF7-483B-BC46-F95AA0A0064C}">
          <p14:sldIdLst>
            <p14:sldId id="283"/>
            <p14:sldId id="289"/>
            <p14:sldId id="288"/>
            <p14:sldId id="290"/>
            <p14:sldId id="291"/>
            <p14:sldId id="292"/>
            <p14:sldId id="301"/>
            <p14:sldId id="293"/>
            <p14:sldId id="294"/>
            <p14:sldId id="295"/>
            <p14:sldId id="303"/>
            <p14:sldId id="304"/>
            <p14:sldId id="305"/>
            <p14:sldId id="296"/>
            <p14:sldId id="297"/>
            <p14:sldId id="298"/>
            <p14:sldId id="299"/>
            <p14:sldId id="300"/>
            <p14:sldId id="302"/>
          </p14:sldIdLst>
        </p14:section>
        <p14:section name="Nimetön osa" id="{35E5EE3E-D962-45C9-BA27-611084411E3E}">
          <p14:sldIdLst>
            <p14:sldId id="2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2891" autoAdjust="0"/>
  </p:normalViewPr>
  <p:slideViewPr>
    <p:cSldViewPr>
      <p:cViewPr varScale="1">
        <p:scale>
          <a:sx n="74" d="100"/>
          <a:sy n="74" d="100"/>
        </p:scale>
        <p:origin x="124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val="1552684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69950" y="768350"/>
            <a:ext cx="4940300"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val="2626690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fld id="{E3E4B43C-E405-4271-85DD-5BE3A0CD0BA5}" type="datetime1">
              <a:rPr lang="fi-FI" smtClean="0"/>
              <a:pPr/>
              <a:t>12.11.2015</a:t>
            </a:fld>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fld id="{95B96160-477E-4C56-93A9-AFEB34CADFEE}" type="datetime1">
              <a:rPr lang="fi-FI" smtClean="0"/>
              <a:pPr/>
              <a:t>12.11.2015</a:t>
            </a:fld>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fld id="{42617F29-EB51-4C92-9093-89AC304DB813}" type="datetime1">
              <a:rPr lang="fi-FI" smtClean="0"/>
              <a:pPr/>
              <a:t>12.11.2015</a:t>
            </a:fld>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fld id="{376C01DB-020D-41A1-AB12-9B021A8F534D}" type="datetime1">
              <a:rPr lang="fi-FI" smtClean="0"/>
              <a:pPr>
                <a:defRPr/>
              </a:pPr>
              <a:t>12.11.2015</a:t>
            </a:fld>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hdr="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www.rakennustieto.fi/index/tuotteet/nimikkeistot_21.html"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www.mmm.fi/fi/index/etusivu/maaseudun_kehittaminen/maaseuturakentaminen/rakentamissaadokset/rakentamissaadokset_lista.html"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Maaseudun tuetun rakentamisen säännökset</a:t>
            </a:r>
            <a:br>
              <a:rPr lang="fi-FI" dirty="0" smtClean="0"/>
            </a:br>
            <a:endParaRPr lang="fi-FI" dirty="0"/>
          </a:p>
        </p:txBody>
      </p:sp>
      <p:sp>
        <p:nvSpPr>
          <p:cNvPr id="3" name="Tekstin paikkamerkki 2"/>
          <p:cNvSpPr>
            <a:spLocks noGrp="1"/>
          </p:cNvSpPr>
          <p:nvPr>
            <p:ph type="body" sz="quarter" idx="10"/>
          </p:nvPr>
        </p:nvSpPr>
        <p:spPr>
          <a:xfrm>
            <a:off x="1835696" y="4221088"/>
            <a:ext cx="3888432" cy="1728192"/>
          </a:xfrm>
        </p:spPr>
        <p:txBody>
          <a:bodyPr/>
          <a:lstStyle/>
          <a:p>
            <a:r>
              <a:rPr lang="fi-FI" sz="2000" dirty="0" smtClean="0"/>
              <a:t>Investointi-infot: </a:t>
            </a:r>
          </a:p>
          <a:p>
            <a:r>
              <a:rPr lang="fi-FI" sz="1200" dirty="0" smtClean="0"/>
              <a:t> Laitila 22.10.2015</a:t>
            </a:r>
          </a:p>
          <a:p>
            <a:r>
              <a:rPr lang="fi-FI" sz="1200" dirty="0" smtClean="0"/>
              <a:t>    Loimaa 26.10.2015 </a:t>
            </a:r>
          </a:p>
          <a:p>
            <a:r>
              <a:rPr lang="fi-FI" sz="1200" dirty="0" smtClean="0"/>
              <a:t>Lieto 11.11.2015</a:t>
            </a:r>
          </a:p>
          <a:p>
            <a:r>
              <a:rPr lang="fi-FI" sz="1200" dirty="0" smtClean="0"/>
              <a:t>     Somero 13.11.2015</a:t>
            </a:r>
          </a:p>
          <a:p>
            <a:endParaRPr lang="fi-FI" sz="2000" dirty="0"/>
          </a:p>
          <a:p>
            <a:endParaRPr lang="fi-FI" sz="2000" dirty="0"/>
          </a:p>
        </p:txBody>
      </p:sp>
      <p:pic>
        <p:nvPicPr>
          <p:cNvPr id="6" name="Kuva 5"/>
          <p:cNvPicPr>
            <a:picLocks noChangeAspect="1"/>
          </p:cNvPicPr>
          <p:nvPr/>
        </p:nvPicPr>
        <p:blipFill>
          <a:blip r:embed="rId2"/>
          <a:stretch>
            <a:fillRect/>
          </a:stretch>
        </p:blipFill>
        <p:spPr>
          <a:xfrm>
            <a:off x="7164288" y="116632"/>
            <a:ext cx="1905000" cy="762000"/>
          </a:xfrm>
          <a:prstGeom prst="rect">
            <a:avLst/>
          </a:prstGeom>
        </p:spPr>
      </p:pic>
      <p:sp>
        <p:nvSpPr>
          <p:cNvPr id="4" name="Päivämäärän paikkamerkki 3"/>
          <p:cNvSpPr>
            <a:spLocks noGrp="1"/>
          </p:cNvSpPr>
          <p:nvPr>
            <p:ph type="dt" sz="half" idx="13"/>
          </p:nvPr>
        </p:nvSpPr>
        <p:spPr>
          <a:xfrm>
            <a:off x="3059832" y="6381328"/>
            <a:ext cx="1296144" cy="360040"/>
          </a:xfrm>
        </p:spPr>
        <p:txBody>
          <a:bodyPr/>
          <a:lstStyle/>
          <a:p>
            <a:endParaRPr lang="fi-FI" dirty="0"/>
          </a:p>
        </p:txBody>
      </p:sp>
      <p:sp>
        <p:nvSpPr>
          <p:cNvPr id="5" name="Alatunnisteen paikkamerkki 4"/>
          <p:cNvSpPr>
            <a:spLocks noGrp="1"/>
          </p:cNvSpPr>
          <p:nvPr>
            <p:ph type="ftr" sz="quarter" idx="14"/>
          </p:nvPr>
        </p:nvSpPr>
        <p:spPr/>
        <p:txBody>
          <a:bodyPr/>
          <a:lstStyle/>
          <a:p>
            <a:r>
              <a:rPr lang="fi-FI" sz="1200" dirty="0" smtClean="0"/>
              <a:t>Janne Gröndahl</a:t>
            </a:r>
            <a:endParaRPr lang="fi-FI"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Rakennussuunnitelmat</a:t>
            </a:r>
            <a:endParaRPr lang="fi-FI" dirty="0"/>
          </a:p>
        </p:txBody>
      </p:sp>
      <p:sp>
        <p:nvSpPr>
          <p:cNvPr id="3" name="Tekstin paikkamerkki 2"/>
          <p:cNvSpPr>
            <a:spLocks noGrp="1"/>
          </p:cNvSpPr>
          <p:nvPr>
            <p:ph type="body" sz="quarter" idx="10"/>
          </p:nvPr>
        </p:nvSpPr>
        <p:spPr/>
        <p:txBody>
          <a:bodyPr/>
          <a:lstStyle/>
          <a:p>
            <a:r>
              <a:rPr lang="fi-FI" b="1" dirty="0" smtClean="0"/>
              <a:t>Kustannusarvio ja rakennusselostus</a:t>
            </a:r>
          </a:p>
          <a:p>
            <a:pPr marL="0" indent="0">
              <a:buNone/>
            </a:pPr>
            <a:endParaRPr lang="fi-FI" sz="800" b="1" dirty="0" smtClean="0"/>
          </a:p>
          <a:p>
            <a:pPr>
              <a:buFontTx/>
              <a:buChar char="-"/>
            </a:pPr>
            <a:r>
              <a:rPr lang="fi-FI" dirty="0"/>
              <a:t>Kustannusarvio tai -laskelma on laadittava </a:t>
            </a:r>
            <a:r>
              <a:rPr lang="fi-FI" dirty="0" smtClean="0"/>
              <a:t>rakennus-osakohtaisesti </a:t>
            </a:r>
            <a:r>
              <a:rPr lang="fi-FI" dirty="0"/>
              <a:t>rakentamisessa yleisesti käytettävän nimikkeistön mukaisesti</a:t>
            </a:r>
            <a:r>
              <a:rPr lang="fi-FI" dirty="0" smtClean="0"/>
              <a:t>. </a:t>
            </a:r>
            <a:br>
              <a:rPr lang="fi-FI" dirty="0" smtClean="0"/>
            </a:br>
            <a:r>
              <a:rPr lang="fi-FI" sz="1600" dirty="0" smtClean="0"/>
              <a:t>Talo 2000 –nimikkeistö</a:t>
            </a:r>
            <a:r>
              <a:rPr lang="fi-FI" dirty="0" smtClean="0"/>
              <a:t> </a:t>
            </a:r>
            <a:r>
              <a:rPr lang="fi-FI" sz="1400" dirty="0" smtClean="0"/>
              <a:t>(</a:t>
            </a:r>
            <a:r>
              <a:rPr lang="fi-FI" sz="1400" dirty="0" smtClean="0">
                <a:hlinkClick r:id="rId2"/>
              </a:rPr>
              <a:t>www.rakennustieto.fi/index/tuotteet/nimikkeistot_21.html</a:t>
            </a:r>
            <a:r>
              <a:rPr lang="fi-FI" sz="1400" dirty="0" smtClean="0"/>
              <a:t>)</a:t>
            </a:r>
          </a:p>
          <a:p>
            <a:pPr>
              <a:buFontTx/>
              <a:buChar char="-"/>
            </a:pPr>
            <a:r>
              <a:rPr lang="fi-FI" dirty="0" smtClean="0"/>
              <a:t>Rakennussuunnittelijan </a:t>
            </a:r>
            <a:r>
              <a:rPr lang="fi-FI" dirty="0"/>
              <a:t>tai muun rakentamistalouteen riittävästi perehtyneen rakennusalan asiantuntijan laatima.</a:t>
            </a:r>
            <a:endParaRPr lang="fi-FI" dirty="0" smtClean="0"/>
          </a:p>
          <a:p>
            <a:pPr>
              <a:buFontTx/>
              <a:buChar char="-"/>
            </a:pPr>
            <a:r>
              <a:rPr lang="fi-FI" dirty="0" smtClean="0"/>
              <a:t>Hyvä suunnittelu vaikuttaa kustannuksiin, suunnitteluvaiheessa sidotaan n. 80 % kustannuksista. </a:t>
            </a:r>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10</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2986027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atunnisteen paikkamerkki 4"/>
          <p:cNvSpPr>
            <a:spLocks noGrp="1"/>
          </p:cNvSpPr>
          <p:nvPr>
            <p:ph type="ftr" sz="quarter" idx="11"/>
          </p:nvPr>
        </p:nvSpPr>
        <p:spPr/>
        <p:txBody>
          <a:bodyPr/>
          <a:lstStyle/>
          <a:p>
            <a:endParaRPr lang="fi-FI" dirty="0"/>
          </a:p>
        </p:txBody>
      </p:sp>
      <p:sp>
        <p:nvSpPr>
          <p:cNvPr id="4" name="Dian numeron paikkamerkki 3"/>
          <p:cNvSpPr>
            <a:spLocks noGrp="1"/>
          </p:cNvSpPr>
          <p:nvPr>
            <p:ph type="sldNum" sz="quarter" idx="12"/>
          </p:nvPr>
        </p:nvSpPr>
        <p:spPr/>
        <p:txBody>
          <a:bodyPr/>
          <a:lstStyle/>
          <a:p>
            <a:pPr>
              <a:defRPr/>
            </a:pPr>
            <a:fld id="{D3C89A02-2183-4EC2-9978-996C81F899C4}" type="slidenum">
              <a:rPr lang="fi-FI" smtClean="0"/>
              <a:pPr>
                <a:defRPr/>
              </a:pPr>
              <a:t>11</a:t>
            </a:fld>
            <a:endParaRPr lang="fi-FI" dirty="0"/>
          </a:p>
        </p:txBody>
      </p:sp>
      <p:pic>
        <p:nvPicPr>
          <p:cNvPr id="6" name="Kuva 5"/>
          <p:cNvPicPr>
            <a:picLocks noChangeAspect="1"/>
          </p:cNvPicPr>
          <p:nvPr/>
        </p:nvPicPr>
        <p:blipFill>
          <a:blip r:embed="rId2"/>
          <a:stretch>
            <a:fillRect/>
          </a:stretch>
        </p:blipFill>
        <p:spPr>
          <a:xfrm>
            <a:off x="0" y="0"/>
            <a:ext cx="9498432" cy="7493001"/>
          </a:xfrm>
          <a:prstGeom prst="rect">
            <a:avLst/>
          </a:prstGeom>
        </p:spPr>
      </p:pic>
    </p:spTree>
    <p:extLst>
      <p:ext uri="{BB962C8B-B14F-4D97-AF65-F5344CB8AC3E}">
        <p14:creationId xmlns:p14="http://schemas.microsoft.com/office/powerpoint/2010/main" val="3038396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p:txBody>
          <a:bodyPr/>
          <a:lstStyle/>
          <a:p>
            <a:endParaRPr lang="fi-FI"/>
          </a:p>
        </p:txBody>
      </p:sp>
      <p:pic>
        <p:nvPicPr>
          <p:cNvPr id="9" name="Kuva 8"/>
          <p:cNvPicPr>
            <a:picLocks noChangeAspect="1"/>
          </p:cNvPicPr>
          <p:nvPr/>
        </p:nvPicPr>
        <p:blipFill>
          <a:blip r:embed="rId2"/>
          <a:stretch>
            <a:fillRect/>
          </a:stretch>
        </p:blipFill>
        <p:spPr>
          <a:xfrm>
            <a:off x="247528" y="727905"/>
            <a:ext cx="8794627" cy="5384691"/>
          </a:xfrm>
          <a:prstGeom prst="rect">
            <a:avLst/>
          </a:prstGeom>
        </p:spPr>
      </p:pic>
      <p:sp>
        <p:nvSpPr>
          <p:cNvPr id="8" name="Tekstin paikkamerkki 7"/>
          <p:cNvSpPr>
            <a:spLocks noGrp="1"/>
          </p:cNvSpPr>
          <p:nvPr>
            <p:ph type="body" sz="quarter" idx="10"/>
          </p:nvPr>
        </p:nvSpPr>
        <p:spPr>
          <a:xfrm>
            <a:off x="582211" y="741788"/>
            <a:ext cx="7782694" cy="4536504"/>
          </a:xfrm>
        </p:spPr>
        <p:txBody>
          <a:bodyPr/>
          <a:lstStyle/>
          <a:p>
            <a:endParaRPr lang="fi-FI"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12</a:t>
            </a:fld>
            <a:endParaRPr lang="fi-FI" dirty="0"/>
          </a:p>
        </p:txBody>
      </p:sp>
      <p:sp>
        <p:nvSpPr>
          <p:cNvPr id="5" name="Alatunnisteen paikkamerkki 4"/>
          <p:cNvSpPr>
            <a:spLocks noGrp="1"/>
          </p:cNvSpPr>
          <p:nvPr>
            <p:ph type="ftr" sz="quarter" idx="14"/>
          </p:nvPr>
        </p:nvSpPr>
        <p:spPr/>
        <p:txBody>
          <a:bodyPr/>
          <a:lstStyle/>
          <a:p>
            <a:endParaRPr lang="fi-FI" dirty="0"/>
          </a:p>
        </p:txBody>
      </p:sp>
    </p:spTree>
    <p:extLst>
      <p:ext uri="{BB962C8B-B14F-4D97-AF65-F5344CB8AC3E}">
        <p14:creationId xmlns:p14="http://schemas.microsoft.com/office/powerpoint/2010/main" val="1014159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p:txBody>
          <a:bodyPr/>
          <a:lstStyle/>
          <a:p>
            <a:endParaRPr lang="fi-FI"/>
          </a:p>
        </p:txBody>
      </p:sp>
      <p:pic>
        <p:nvPicPr>
          <p:cNvPr id="2" name="Kuva 1"/>
          <p:cNvPicPr>
            <a:picLocks noChangeAspect="1"/>
          </p:cNvPicPr>
          <p:nvPr/>
        </p:nvPicPr>
        <p:blipFill>
          <a:blip r:embed="rId2"/>
          <a:stretch>
            <a:fillRect/>
          </a:stretch>
        </p:blipFill>
        <p:spPr>
          <a:xfrm>
            <a:off x="70046" y="792505"/>
            <a:ext cx="9041289" cy="4762501"/>
          </a:xfrm>
          <a:prstGeom prst="rect">
            <a:avLst/>
          </a:prstGeom>
        </p:spPr>
      </p:pic>
      <p:sp>
        <p:nvSpPr>
          <p:cNvPr id="8" name="Tekstin paikkamerkki 7"/>
          <p:cNvSpPr>
            <a:spLocks noGrp="1"/>
          </p:cNvSpPr>
          <p:nvPr>
            <p:ph type="body" sz="quarter" idx="10"/>
          </p:nvPr>
        </p:nvSpPr>
        <p:spPr>
          <a:xfrm>
            <a:off x="582211" y="741788"/>
            <a:ext cx="7782694" cy="4536504"/>
          </a:xfrm>
        </p:spPr>
        <p:txBody>
          <a:bodyPr/>
          <a:lstStyle/>
          <a:p>
            <a:pPr marL="0" indent="0">
              <a:buNone/>
            </a:pPr>
            <a:endParaRPr lang="fi-FI"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13</a:t>
            </a:fld>
            <a:endParaRPr lang="fi-FI" dirty="0"/>
          </a:p>
        </p:txBody>
      </p:sp>
      <p:sp>
        <p:nvSpPr>
          <p:cNvPr id="5" name="Alatunnisteen paikkamerkki 4"/>
          <p:cNvSpPr>
            <a:spLocks noGrp="1"/>
          </p:cNvSpPr>
          <p:nvPr>
            <p:ph type="ftr" sz="quarter" idx="14"/>
          </p:nvPr>
        </p:nvSpPr>
        <p:spPr/>
        <p:txBody>
          <a:bodyPr/>
          <a:lstStyle/>
          <a:p>
            <a:endParaRPr lang="fi-FI" dirty="0"/>
          </a:p>
        </p:txBody>
      </p:sp>
    </p:spTree>
    <p:extLst>
      <p:ext uri="{BB962C8B-B14F-4D97-AF65-F5344CB8AC3E}">
        <p14:creationId xmlns:p14="http://schemas.microsoft.com/office/powerpoint/2010/main" val="509116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Hyväksyttävät kustannukset</a:t>
            </a:r>
            <a:endParaRPr lang="fi-FI" dirty="0"/>
          </a:p>
        </p:txBody>
      </p:sp>
      <p:sp>
        <p:nvSpPr>
          <p:cNvPr id="3" name="Tekstin paikkamerkki 2"/>
          <p:cNvSpPr>
            <a:spLocks noGrp="1"/>
          </p:cNvSpPr>
          <p:nvPr>
            <p:ph type="body" sz="quarter" idx="10"/>
          </p:nvPr>
        </p:nvSpPr>
        <p:spPr/>
        <p:txBody>
          <a:bodyPr/>
          <a:lstStyle/>
          <a:p>
            <a:r>
              <a:rPr lang="fi-FI" b="1" dirty="0" smtClean="0"/>
              <a:t>Hanke- ja yritystuet</a:t>
            </a:r>
          </a:p>
          <a:p>
            <a:pPr marL="0" indent="0">
              <a:buNone/>
            </a:pPr>
            <a:endParaRPr lang="fi-FI" sz="800" b="1" dirty="0" smtClean="0"/>
          </a:p>
          <a:p>
            <a:pPr>
              <a:buFontTx/>
              <a:buChar char="-"/>
            </a:pPr>
            <a:r>
              <a:rPr lang="fi-FI" dirty="0" smtClean="0"/>
              <a:t>Hyväksytään pääsääntöisesti kustannusarvion mukaisesti, kun laadittu asianmukaisella tiedolla ja taidolla Talo 2000 –nimikkeistöön perustuen. </a:t>
            </a:r>
          </a:p>
          <a:p>
            <a:pPr>
              <a:buFontTx/>
              <a:buChar char="-"/>
            </a:pPr>
            <a:r>
              <a:rPr lang="fi-FI" dirty="0" smtClean="0"/>
              <a:t>Vertailuna käytetään yleistä hintatasoa, </a:t>
            </a:r>
            <a:r>
              <a:rPr lang="fi-FI" b="1" dirty="0" smtClean="0"/>
              <a:t>viitekustannus</a:t>
            </a:r>
            <a:r>
              <a:rPr lang="fi-FI" dirty="0" smtClean="0"/>
              <a:t>.</a:t>
            </a:r>
            <a:endParaRPr lang="fi-FI" sz="1200" dirty="0"/>
          </a:p>
          <a:p>
            <a:pPr>
              <a:buFontTx/>
              <a:buChar char="-"/>
            </a:pPr>
            <a:r>
              <a:rPr lang="fi-FI" dirty="0" smtClean="0"/>
              <a:t>Jos </a:t>
            </a:r>
            <a:r>
              <a:rPr lang="fi-FI" dirty="0"/>
              <a:t>viitekustannuksia ei ole käytettävissä, tuen hakijan tulee toimittaa yli 2 500 euron suuruisissa hankinnoissa selvitys tavanomaisesta hintatasosta, riittävä määrä tarjouksia tai muu selvitys, jonka perusteella kustannusten kohtuullisuus on mahdollista </a:t>
            </a:r>
            <a:r>
              <a:rPr lang="fi-FI" dirty="0" smtClean="0"/>
              <a:t>arvioida.</a:t>
            </a:r>
          </a:p>
          <a:p>
            <a:pPr marL="0" indent="0">
              <a:buNone/>
            </a:pPr>
            <a:r>
              <a:rPr lang="fi-FI" i="1" dirty="0" smtClean="0"/>
              <a:t>.</a:t>
            </a: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14</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2019680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Hyväksyttävät kustannukset</a:t>
            </a:r>
            <a:endParaRPr lang="fi-FI" dirty="0"/>
          </a:p>
        </p:txBody>
      </p:sp>
      <p:sp>
        <p:nvSpPr>
          <p:cNvPr id="3" name="Tekstin paikkamerkki 2"/>
          <p:cNvSpPr>
            <a:spLocks noGrp="1"/>
          </p:cNvSpPr>
          <p:nvPr>
            <p:ph type="body" sz="quarter" idx="10"/>
          </p:nvPr>
        </p:nvSpPr>
        <p:spPr/>
        <p:txBody>
          <a:bodyPr/>
          <a:lstStyle/>
          <a:p>
            <a:r>
              <a:rPr lang="fi-FI" b="1" dirty="0" smtClean="0"/>
              <a:t>Maatalouden rakennetuki</a:t>
            </a:r>
          </a:p>
          <a:p>
            <a:pPr>
              <a:buFontTx/>
              <a:buChar char="-"/>
            </a:pPr>
            <a:endParaRPr lang="fi-FI" sz="1000" dirty="0" smtClean="0"/>
          </a:p>
          <a:p>
            <a:pPr>
              <a:buFontTx/>
              <a:buChar char="-"/>
            </a:pPr>
            <a:r>
              <a:rPr lang="fi-FI" dirty="0" smtClean="0"/>
              <a:t>Investoinnin tuki perustuu yksikkökustannuksiin, jos asianomaista kohdetta koskevista yksikkökustannuksista on säädetty. </a:t>
            </a:r>
          </a:p>
          <a:p>
            <a:pPr>
              <a:buFontTx/>
              <a:buChar char="-"/>
            </a:pPr>
            <a:r>
              <a:rPr lang="fi-FI" dirty="0" err="1" smtClean="0"/>
              <a:t>MMMa</a:t>
            </a:r>
            <a:r>
              <a:rPr lang="fi-FI" dirty="0" smtClean="0"/>
              <a:t> 695/2015 </a:t>
            </a:r>
            <a:r>
              <a:rPr lang="fi-FI" i="1" dirty="0"/>
              <a:t>r</a:t>
            </a:r>
            <a:r>
              <a:rPr lang="fi-FI" i="1" dirty="0" smtClean="0"/>
              <a:t>akentamisinvestointien </a:t>
            </a:r>
            <a:r>
              <a:rPr lang="fi-FI" i="1" dirty="0"/>
              <a:t>hyväksyttävät </a:t>
            </a:r>
            <a:r>
              <a:rPr lang="fi-FI" i="1" dirty="0" smtClean="0"/>
              <a:t>yksikkökustannukset</a:t>
            </a:r>
            <a:r>
              <a:rPr lang="fi-FI" dirty="0" smtClean="0"/>
              <a:t>, voimassa 1.6.2015 alkaen.</a:t>
            </a:r>
          </a:p>
          <a:p>
            <a:pPr>
              <a:buFontTx/>
              <a:buChar char="-"/>
            </a:pPr>
            <a:endParaRPr lang="fi-FI" sz="800" dirty="0" smtClean="0"/>
          </a:p>
          <a:p>
            <a:r>
              <a:rPr lang="fi-FI" dirty="0" smtClean="0"/>
              <a:t>Yksikkökustannuksia voidaan käyttää myös viitekustannuksina arvioitaessa hanke- ja yritystukia. </a:t>
            </a:r>
            <a:endParaRPr lang="fi-FI" dirty="0"/>
          </a:p>
          <a:p>
            <a:pPr>
              <a:buFontTx/>
              <a:buChar char="-"/>
            </a:pPr>
            <a:endParaRPr lang="fi-FI" dirty="0"/>
          </a:p>
          <a:p>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15</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644305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Hyväksyttävät kustannukset</a:t>
            </a:r>
            <a:endParaRPr lang="fi-FI" dirty="0"/>
          </a:p>
        </p:txBody>
      </p:sp>
      <p:sp>
        <p:nvSpPr>
          <p:cNvPr id="3" name="Tekstin paikkamerkki 2"/>
          <p:cNvSpPr>
            <a:spLocks noGrp="1"/>
          </p:cNvSpPr>
          <p:nvPr>
            <p:ph type="body" sz="quarter" idx="10"/>
          </p:nvPr>
        </p:nvSpPr>
        <p:spPr/>
        <p:txBody>
          <a:bodyPr/>
          <a:lstStyle/>
          <a:p>
            <a:r>
              <a:rPr lang="fi-FI" b="1" dirty="0" smtClean="0"/>
              <a:t>Yksikkökustannukset</a:t>
            </a:r>
          </a:p>
          <a:p>
            <a:pPr>
              <a:buFontTx/>
              <a:buChar char="-"/>
            </a:pPr>
            <a:endParaRPr lang="fi-FI" sz="800" dirty="0" smtClean="0"/>
          </a:p>
          <a:p>
            <a:pPr>
              <a:buFontTx/>
              <a:buChar char="-"/>
            </a:pPr>
            <a:r>
              <a:rPr lang="fi-FI" dirty="0" smtClean="0"/>
              <a:t>Kotieläinrakennuksen yksikkökustannus määräytyy eläinmäärään perustuvan enimmäismitoituksen mukaan.</a:t>
            </a:r>
          </a:p>
          <a:p>
            <a:pPr>
              <a:buFontTx/>
              <a:buChar char="-"/>
            </a:pPr>
            <a:r>
              <a:rPr lang="fi-FI" dirty="0"/>
              <a:t>Energiantuotantolaitokset tehon mukaan.</a:t>
            </a:r>
          </a:p>
          <a:p>
            <a:pPr>
              <a:buFontTx/>
              <a:buChar char="-"/>
            </a:pPr>
            <a:r>
              <a:rPr lang="fi-FI" dirty="0" smtClean="0"/>
              <a:t>Muiden rakennusten osalta pääosin rakennettavan pinta-alan tai tilavuuden mukaan.</a:t>
            </a:r>
          </a:p>
          <a:p>
            <a:pPr marL="0" indent="0">
              <a:buNone/>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16</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168400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Hyväksyttävät kustannukset</a:t>
            </a:r>
            <a:endParaRPr lang="fi-FI" dirty="0"/>
          </a:p>
        </p:txBody>
      </p:sp>
      <p:sp>
        <p:nvSpPr>
          <p:cNvPr id="3" name="Tekstin paikkamerkki 2"/>
          <p:cNvSpPr>
            <a:spLocks noGrp="1"/>
          </p:cNvSpPr>
          <p:nvPr>
            <p:ph type="body" sz="quarter" idx="10"/>
          </p:nvPr>
        </p:nvSpPr>
        <p:spPr/>
        <p:txBody>
          <a:bodyPr/>
          <a:lstStyle/>
          <a:p>
            <a:r>
              <a:rPr lang="fi-FI" b="1" dirty="0" smtClean="0"/>
              <a:t>Yksikkökustannukset uutta</a:t>
            </a:r>
          </a:p>
          <a:p>
            <a:pPr>
              <a:buFontTx/>
              <a:buChar char="-"/>
            </a:pPr>
            <a:endParaRPr lang="fi-FI" sz="800" dirty="0" smtClean="0"/>
          </a:p>
          <a:p>
            <a:pPr>
              <a:buFontTx/>
              <a:buChar char="-"/>
            </a:pPr>
            <a:r>
              <a:rPr lang="fi-FI" dirty="0" smtClean="0"/>
              <a:t>Salaojitus 3,60 / 1,90 €/ojametri ja säätökaivot 800 €/ha</a:t>
            </a:r>
          </a:p>
          <a:p>
            <a:pPr>
              <a:buFontTx/>
              <a:buChar char="-"/>
            </a:pPr>
            <a:r>
              <a:rPr lang="fi-FI" dirty="0" smtClean="0"/>
              <a:t>Liiketoimintasuunnitelma 1200 €</a:t>
            </a:r>
            <a:endParaRPr lang="fi-FI" dirty="0"/>
          </a:p>
          <a:p>
            <a:pPr>
              <a:buFontTx/>
              <a:buChar char="-"/>
            </a:pPr>
            <a:r>
              <a:rPr lang="fi-FI" dirty="0" smtClean="0"/>
              <a:t>Lietelannan sijoituslevityslaite 4000 €</a:t>
            </a:r>
            <a:r>
              <a:rPr lang="fi-FI" dirty="0"/>
              <a:t>/</a:t>
            </a:r>
            <a:r>
              <a:rPr lang="fi-FI" dirty="0" smtClean="0"/>
              <a:t>m </a:t>
            </a:r>
            <a:r>
              <a:rPr lang="fi-FI" sz="1600" dirty="0" smtClean="0"/>
              <a:t>(m = laitteen työleveys)</a:t>
            </a:r>
          </a:p>
          <a:p>
            <a:pPr>
              <a:buFontTx/>
              <a:buChar char="-"/>
            </a:pPr>
            <a:r>
              <a:rPr lang="fi-FI" dirty="0" smtClean="0"/>
              <a:t>Kausikasvihuone 40 €/hum</a:t>
            </a:r>
            <a:r>
              <a:rPr lang="fi-FI" baseline="30000" dirty="0" smtClean="0"/>
              <a:t>2</a:t>
            </a:r>
          </a:p>
          <a:p>
            <a:pPr>
              <a:buFontTx/>
              <a:buChar char="-"/>
            </a:pPr>
            <a:r>
              <a:rPr lang="fi-FI" dirty="0" smtClean="0"/>
              <a:t>Kasvutunneli 16 </a:t>
            </a:r>
            <a:r>
              <a:rPr lang="fi-FI" dirty="0"/>
              <a:t>€/hum</a:t>
            </a:r>
            <a:r>
              <a:rPr lang="fi-FI" baseline="30000" dirty="0"/>
              <a:t>2</a:t>
            </a:r>
          </a:p>
          <a:p>
            <a:pPr>
              <a:buFontTx/>
              <a:buChar char="-"/>
            </a:pPr>
            <a:r>
              <a:rPr lang="fi-FI" dirty="0" smtClean="0"/>
              <a:t>Yksikkökustannuksen 10 % korotus saarissa, </a:t>
            </a:r>
            <a:r>
              <a:rPr lang="fi-FI" dirty="0"/>
              <a:t>joihin liikennöinti tapahtuu ainoastaan </a:t>
            </a:r>
            <a:r>
              <a:rPr lang="fi-FI" dirty="0" smtClean="0"/>
              <a:t>vesiteitse</a:t>
            </a:r>
          </a:p>
          <a:p>
            <a:pPr marL="0" indent="0">
              <a:buNone/>
            </a:pPr>
            <a:r>
              <a:rPr lang="fi-FI" dirty="0"/>
              <a:t>	</a:t>
            </a:r>
            <a:endParaRPr lang="fi-FI" dirty="0" smtClean="0"/>
          </a:p>
          <a:p>
            <a:pPr marL="0" indent="0">
              <a:buNone/>
            </a:pPr>
            <a:endParaRPr lang="fi-FI" dirty="0" smtClean="0"/>
          </a:p>
          <a:p>
            <a:pPr marL="0" indent="0">
              <a:buNone/>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17</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40101102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Hyväksyttävät kustannukset</a:t>
            </a:r>
            <a:endParaRPr lang="fi-FI" dirty="0"/>
          </a:p>
        </p:txBody>
      </p:sp>
      <p:sp>
        <p:nvSpPr>
          <p:cNvPr id="3" name="Tekstin paikkamerkki 2"/>
          <p:cNvSpPr>
            <a:spLocks noGrp="1"/>
          </p:cNvSpPr>
          <p:nvPr>
            <p:ph type="body" sz="quarter" idx="10"/>
          </p:nvPr>
        </p:nvSpPr>
        <p:spPr/>
        <p:txBody>
          <a:bodyPr/>
          <a:lstStyle/>
          <a:p>
            <a:pPr marL="0" indent="0">
              <a:buNone/>
            </a:pPr>
            <a:r>
              <a:rPr lang="fi-FI" b="1" dirty="0" smtClean="0"/>
              <a:t>Yksikkökustannukset luomutuotanto</a:t>
            </a:r>
          </a:p>
          <a:p>
            <a:pPr>
              <a:buFontTx/>
              <a:buChar char="-"/>
            </a:pPr>
            <a:endParaRPr lang="fi-FI" sz="800" dirty="0" smtClean="0"/>
          </a:p>
          <a:p>
            <a:pPr marL="0" indent="0">
              <a:buNone/>
            </a:pPr>
            <a:r>
              <a:rPr lang="fi-FI" dirty="0" smtClean="0"/>
              <a:t>Jos tilalla on voimassa sitoumus luonnonmukaisesta kotieläintuotannosta, voidaan eläinkohtaista yksikkökustannusta korottaa eläintilan osalta:</a:t>
            </a:r>
            <a:endParaRPr lang="fi-FI" dirty="0"/>
          </a:p>
          <a:p>
            <a:pPr>
              <a:buFontTx/>
              <a:buChar char="-"/>
            </a:pPr>
            <a:endParaRPr lang="fi-FI" sz="1000" dirty="0" smtClean="0"/>
          </a:p>
          <a:p>
            <a:pPr>
              <a:buFontTx/>
              <a:buChar char="-"/>
            </a:pPr>
            <a:r>
              <a:rPr lang="fi-FI" dirty="0" smtClean="0"/>
              <a:t>Lypsykarja 5 %</a:t>
            </a:r>
            <a:endParaRPr lang="fi-FI" sz="1600" dirty="0" smtClean="0"/>
          </a:p>
          <a:p>
            <a:pPr>
              <a:buFontTx/>
              <a:buChar char="-"/>
            </a:pPr>
            <a:r>
              <a:rPr lang="fi-FI" dirty="0" smtClean="0"/>
              <a:t>Emakko- ja lihasikala 10 %</a:t>
            </a:r>
            <a:endParaRPr lang="fi-FI" baseline="30000" dirty="0" smtClean="0"/>
          </a:p>
          <a:p>
            <a:pPr>
              <a:buFontTx/>
              <a:buChar char="-"/>
            </a:pPr>
            <a:r>
              <a:rPr lang="fi-FI" dirty="0" smtClean="0"/>
              <a:t>Lampola tai vuohela 10 %</a:t>
            </a:r>
            <a:endParaRPr lang="fi-FI" baseline="30000" dirty="0"/>
          </a:p>
          <a:p>
            <a:pPr marL="0" indent="0">
              <a:buNone/>
            </a:pPr>
            <a:r>
              <a:rPr lang="fi-FI" dirty="0"/>
              <a:t>	</a:t>
            </a:r>
            <a:endParaRPr lang="fi-FI" dirty="0" smtClean="0"/>
          </a:p>
          <a:p>
            <a:pPr marL="0" indent="0">
              <a:buNone/>
            </a:pPr>
            <a:endParaRPr lang="fi-FI" dirty="0" smtClean="0"/>
          </a:p>
          <a:p>
            <a:pPr marL="0" indent="0">
              <a:buNone/>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18</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247085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Investoinnin aloittaminen</a:t>
            </a:r>
            <a:endParaRPr lang="fi-FI" dirty="0"/>
          </a:p>
        </p:txBody>
      </p:sp>
      <p:sp>
        <p:nvSpPr>
          <p:cNvPr id="3" name="Tekstin paikkamerkki 2"/>
          <p:cNvSpPr>
            <a:spLocks noGrp="1"/>
          </p:cNvSpPr>
          <p:nvPr>
            <p:ph type="body" sz="quarter" idx="10"/>
          </p:nvPr>
        </p:nvSpPr>
        <p:spPr/>
        <p:txBody>
          <a:bodyPr/>
          <a:lstStyle/>
          <a:p>
            <a:r>
              <a:rPr lang="fi-FI" sz="2000" dirty="0"/>
              <a:t>Toimenpide katsotaan aloitetuksi kun perustustyö on aloitettu valamalla tai muulla vastaavalla kestävällä tavalla tai, jos perustustyön toteuttaa urakoitsija, lopullinen urakkasopimus on allekirjoitettu</a:t>
            </a:r>
            <a:r>
              <a:rPr lang="fi-FI" sz="2000" dirty="0" smtClean="0"/>
              <a:t>.</a:t>
            </a:r>
          </a:p>
          <a:p>
            <a:r>
              <a:rPr lang="fi-FI" sz="2000" dirty="0"/>
              <a:t>Peruskorjattaessa, kun työn tekeminen on aloitettu taikka sopimus työn tekemisestä on allekirjoitettu.</a:t>
            </a:r>
          </a:p>
          <a:p>
            <a:pPr marL="0" indent="0">
              <a:buNone/>
            </a:pPr>
            <a:r>
              <a:rPr lang="fi-FI" dirty="0"/>
              <a:t>	</a:t>
            </a:r>
            <a:endParaRPr lang="fi-FI" dirty="0" smtClean="0"/>
          </a:p>
          <a:p>
            <a:pPr marL="0" indent="0">
              <a:buNone/>
            </a:pPr>
            <a:endParaRPr lang="fi-FI" dirty="0" smtClean="0"/>
          </a:p>
          <a:p>
            <a:pPr marL="0" indent="0">
              <a:buNone/>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19</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305287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Maankäyttö- ja rakennuslaki 119 §</a:t>
            </a:r>
            <a:endParaRPr lang="fi-FI" dirty="0"/>
          </a:p>
        </p:txBody>
      </p:sp>
      <p:sp>
        <p:nvSpPr>
          <p:cNvPr id="3" name="Tekstin paikkamerkki 2"/>
          <p:cNvSpPr>
            <a:spLocks noGrp="1"/>
          </p:cNvSpPr>
          <p:nvPr>
            <p:ph type="body" sz="quarter" idx="10"/>
          </p:nvPr>
        </p:nvSpPr>
        <p:spPr>
          <a:xfrm>
            <a:off x="827584" y="2084238"/>
            <a:ext cx="7488832" cy="3937050"/>
          </a:xfrm>
        </p:spPr>
        <p:txBody>
          <a:bodyPr/>
          <a:lstStyle/>
          <a:p>
            <a:pPr marL="0" indent="0" algn="just">
              <a:buNone/>
            </a:pPr>
            <a:r>
              <a:rPr lang="fi-FI" sz="2000" dirty="0" smtClean="0"/>
              <a:t>Rakennushankkeeseen ryhtyvän huolehtimisvelvollisuus.</a:t>
            </a:r>
          </a:p>
          <a:p>
            <a:pPr algn="just"/>
            <a:endParaRPr lang="fi-FI" sz="800" dirty="0" smtClean="0"/>
          </a:p>
          <a:p>
            <a:pPr marL="0" indent="0" algn="just">
              <a:buNone/>
            </a:pPr>
            <a:r>
              <a:rPr lang="fi-FI" sz="2000" dirty="0" smtClean="0"/>
              <a:t>Rakennushankkeeseen ryhtyvän on huolehdittava siitä, että rakennus suunnitellaan ja rakennetaan rakentamista koskevien säännösten ja määräysten sekä myönnetyn luvan mukaisesti. Rakennushankkeeseen ryhtyvällä on oltava hankkeen vaativuus huomioon ottaen riittävät edellytykset sen toteuttamiseen.</a:t>
            </a:r>
          </a:p>
          <a:p>
            <a:pPr marL="0" indent="0" algn="just">
              <a:buNone/>
            </a:pPr>
            <a:endParaRPr lang="fi-FI" sz="800" dirty="0" smtClean="0"/>
          </a:p>
          <a:p>
            <a:pPr marL="0" indent="0" algn="just">
              <a:buNone/>
            </a:pPr>
            <a:r>
              <a:rPr lang="fi-FI" sz="2000" dirty="0" smtClean="0"/>
              <a:t>Rakennushankkeeseen ryhtyvän on huolehdittava myös siitä, että rakennushankkeessa on kelpoisuusvaatimukset täyttävät suunnittelijat ja työnjohtajat ja että muillakin rakennus-hankkeessa toimivilla on heidän tehtäviensä vaativuus huomioon otettuna riittävä asiantuntemus ja ammattitaito.</a:t>
            </a:r>
          </a:p>
          <a:p>
            <a:endParaRPr lang="fi-FI" dirty="0"/>
          </a:p>
        </p:txBody>
      </p:sp>
      <p:sp>
        <p:nvSpPr>
          <p:cNvPr id="4" name="Dian numeron paikkamerkki 3"/>
          <p:cNvSpPr>
            <a:spLocks noGrp="1"/>
          </p:cNvSpPr>
          <p:nvPr>
            <p:ph type="sldNum" sz="quarter" idx="11"/>
          </p:nvPr>
        </p:nvSpPr>
        <p:spPr/>
        <p:txBody>
          <a:bodyPr/>
          <a:lstStyle/>
          <a:p>
            <a:fld id="{D3C89A02-2183-4EC2-9978-996C81F899C4}" type="slidenum">
              <a:rPr lang="fi-FI" smtClean="0"/>
              <a:pPr/>
              <a:t>2</a:t>
            </a:fld>
            <a:endParaRPr lang="fi-FI" dirty="0"/>
          </a:p>
        </p:txBody>
      </p:sp>
      <p:sp>
        <p:nvSpPr>
          <p:cNvPr id="5" name="Alatunnisteen paikkamerkki 4"/>
          <p:cNvSpPr>
            <a:spLocks noGrp="1"/>
          </p:cNvSpPr>
          <p:nvPr>
            <p:ph type="ftr" sz="quarter" idx="14"/>
          </p:nvPr>
        </p:nvSpPr>
        <p:spPr>
          <a:xfrm>
            <a:off x="899592" y="6356349"/>
            <a:ext cx="6357937" cy="365125"/>
          </a:xfrm>
        </p:spPr>
        <p:txBody>
          <a:bodyPr/>
          <a:lstStyle/>
          <a:p>
            <a:pPr algn="ctr"/>
            <a:endParaRPr lang="fi-FI" dirty="0"/>
          </a:p>
        </p:txBody>
      </p:sp>
    </p:spTree>
    <p:extLst>
      <p:ext uri="{BB962C8B-B14F-4D97-AF65-F5344CB8AC3E}">
        <p14:creationId xmlns:p14="http://schemas.microsoft.com/office/powerpoint/2010/main" val="25875361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Kiitos</a:t>
            </a:r>
            <a:br>
              <a:rPr lang="fi-FI" dirty="0" smtClean="0"/>
            </a:br>
            <a:endParaRPr lang="fi-FI" dirty="0"/>
          </a:p>
        </p:txBody>
      </p:sp>
      <p:sp>
        <p:nvSpPr>
          <p:cNvPr id="3" name="Tekstin paikkamerkki 2"/>
          <p:cNvSpPr>
            <a:spLocks noGrp="1"/>
          </p:cNvSpPr>
          <p:nvPr>
            <p:ph type="body" sz="quarter" idx="10"/>
          </p:nvPr>
        </p:nvSpPr>
        <p:spPr>
          <a:xfrm>
            <a:off x="683568" y="4581128"/>
            <a:ext cx="5616624" cy="1440160"/>
          </a:xfrm>
        </p:spPr>
        <p:txBody>
          <a:bodyPr/>
          <a:lstStyle/>
          <a:p>
            <a:endParaRPr lang="fi-FI" dirty="0"/>
          </a:p>
        </p:txBody>
      </p:sp>
      <p:sp>
        <p:nvSpPr>
          <p:cNvPr id="4" name="Päivämäärän paikkamerkki 3"/>
          <p:cNvSpPr>
            <a:spLocks noGrp="1"/>
          </p:cNvSpPr>
          <p:nvPr>
            <p:ph type="dt" sz="half" idx="13"/>
          </p:nvPr>
        </p:nvSpPr>
        <p:spPr>
          <a:xfrm>
            <a:off x="2843808" y="6381328"/>
            <a:ext cx="1584176" cy="360040"/>
          </a:xfrm>
        </p:spPr>
        <p:txBody>
          <a:bodyPr/>
          <a:lstStyle/>
          <a:p>
            <a:r>
              <a:rPr lang="fi-FI" dirty="0" smtClean="0"/>
              <a:t>20.10.2015</a:t>
            </a:r>
            <a:endParaRPr lang="fi-FI" dirty="0"/>
          </a:p>
        </p:txBody>
      </p:sp>
      <p:sp>
        <p:nvSpPr>
          <p:cNvPr id="5" name="Alatunnisteen paikkamerkki 4"/>
          <p:cNvSpPr>
            <a:spLocks noGrp="1"/>
          </p:cNvSpPr>
          <p:nvPr>
            <p:ph type="ftr" sz="quarter" idx="14"/>
          </p:nvPr>
        </p:nvSpPr>
        <p:spPr/>
        <p:txBody>
          <a:bodyPr/>
          <a:lstStyle/>
          <a:p>
            <a:r>
              <a:rPr lang="fi-FI" dirty="0" smtClean="0"/>
              <a:t>Janne </a:t>
            </a:r>
            <a:r>
              <a:rPr lang="fi-FI" dirty="0"/>
              <a:t>Gröndahl</a:t>
            </a:r>
          </a:p>
        </p:txBody>
      </p:sp>
      <p:pic>
        <p:nvPicPr>
          <p:cNvPr id="6" name="Kuva 5"/>
          <p:cNvPicPr>
            <a:picLocks noChangeAspect="1"/>
          </p:cNvPicPr>
          <p:nvPr/>
        </p:nvPicPr>
        <p:blipFill>
          <a:blip r:embed="rId2"/>
          <a:stretch>
            <a:fillRect/>
          </a:stretch>
        </p:blipFill>
        <p:spPr>
          <a:xfrm>
            <a:off x="7092280" y="116632"/>
            <a:ext cx="1905000" cy="762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Tuetun rakentamisen säännökset</a:t>
            </a:r>
            <a:endParaRPr lang="fi-FI" dirty="0"/>
          </a:p>
        </p:txBody>
      </p:sp>
      <p:sp>
        <p:nvSpPr>
          <p:cNvPr id="3" name="Tekstin paikkamerkki 2"/>
          <p:cNvSpPr>
            <a:spLocks noGrp="1"/>
          </p:cNvSpPr>
          <p:nvPr>
            <p:ph type="body" sz="quarter" idx="10"/>
          </p:nvPr>
        </p:nvSpPr>
        <p:spPr>
          <a:xfrm>
            <a:off x="827584" y="2084238"/>
            <a:ext cx="7992888" cy="3937050"/>
          </a:xfrm>
        </p:spPr>
        <p:txBody>
          <a:bodyPr/>
          <a:lstStyle/>
          <a:p>
            <a:r>
              <a:rPr lang="fi-FI" dirty="0"/>
              <a:t>Tuettavia rakennuksia koskevat MMM:n asetukset täydentävät yleisiä säädöksiä ja </a:t>
            </a:r>
            <a:r>
              <a:rPr lang="fi-FI" u="sng" dirty="0"/>
              <a:t>asettavat tuen ehtoja</a:t>
            </a:r>
            <a:r>
              <a:rPr lang="fi-FI" dirty="0" smtClean="0"/>
              <a:t>.</a:t>
            </a:r>
          </a:p>
          <a:p>
            <a:pPr marL="0" indent="0">
              <a:buNone/>
            </a:pPr>
            <a:endParaRPr lang="fi-FI" dirty="0"/>
          </a:p>
          <a:p>
            <a:r>
              <a:rPr lang="fi-FI" dirty="0" smtClean="0"/>
              <a:t>Suomen rakentamismääräyskokoelman määräykset sekä yleiset ympäristönsuojelu- ja eläinsuojelumääräykset ovat aina </a:t>
            </a:r>
            <a:r>
              <a:rPr lang="fi-FI" dirty="0" smtClean="0"/>
              <a:t>noudatettavia</a:t>
            </a:r>
            <a:r>
              <a:rPr lang="fi-FI" dirty="0" smtClean="0"/>
              <a:t>, mm. </a:t>
            </a:r>
            <a:endParaRPr lang="fi-FI" dirty="0"/>
          </a:p>
          <a:p>
            <a:pPr>
              <a:buFontTx/>
              <a:buChar char="-"/>
            </a:pPr>
            <a:r>
              <a:rPr lang="fi-FI" sz="1800" dirty="0" smtClean="0"/>
              <a:t>lantavaraston mitoituksesta ja rakentamisesta säädetään eräiden maa- ja puutarhataloudesta peräisin olevien päästöjen rajoittamisesta annetussa valtioneuvoston asetuksessa (1250/2014),  </a:t>
            </a:r>
          </a:p>
          <a:p>
            <a:pPr>
              <a:buFontTx/>
              <a:buChar char="-"/>
            </a:pPr>
            <a:r>
              <a:rPr lang="fi-FI" sz="1800" dirty="0" smtClean="0"/>
              <a:t>eläinkohtaiset säädökset valtioneuvoston asetuksilla.</a:t>
            </a:r>
          </a:p>
          <a:p>
            <a:pPr marL="0" indent="0">
              <a:buNone/>
            </a:pPr>
            <a:endParaRPr lang="fi-FI" dirty="0" smtClean="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3</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482482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Tuetun rakentamisen säännökset</a:t>
            </a:r>
            <a:endParaRPr lang="fi-FI" dirty="0"/>
          </a:p>
        </p:txBody>
      </p:sp>
      <p:sp>
        <p:nvSpPr>
          <p:cNvPr id="3" name="Tekstin paikkamerkki 2"/>
          <p:cNvSpPr>
            <a:spLocks noGrp="1"/>
          </p:cNvSpPr>
          <p:nvPr>
            <p:ph type="body" sz="quarter" idx="10"/>
          </p:nvPr>
        </p:nvSpPr>
        <p:spPr>
          <a:xfrm>
            <a:off x="827584" y="2084238"/>
            <a:ext cx="8208912" cy="3649018"/>
          </a:xfrm>
        </p:spPr>
        <p:txBody>
          <a:bodyPr/>
          <a:lstStyle/>
          <a:p>
            <a:r>
              <a:rPr lang="fi-FI" b="1" dirty="0" smtClean="0"/>
              <a:t>Kotieläinrakennukset (</a:t>
            </a:r>
            <a:r>
              <a:rPr lang="fi-FI" b="1" dirty="0" err="1" smtClean="0"/>
              <a:t>MMMa</a:t>
            </a:r>
            <a:r>
              <a:rPr lang="fi-FI" b="1" dirty="0"/>
              <a:t>)</a:t>
            </a:r>
            <a:endParaRPr lang="fi-FI" b="1" dirty="0" smtClean="0"/>
          </a:p>
          <a:p>
            <a:pPr marL="0" indent="0">
              <a:buNone/>
            </a:pPr>
            <a:endParaRPr lang="fi-FI" sz="800" b="1" dirty="0" smtClean="0"/>
          </a:p>
          <a:p>
            <a:pPr>
              <a:buFontTx/>
              <a:buChar char="-"/>
            </a:pPr>
            <a:r>
              <a:rPr lang="fi-FI" dirty="0" smtClean="0"/>
              <a:t>Hevostalousrakennukset (588/2015)</a:t>
            </a:r>
          </a:p>
          <a:p>
            <a:pPr>
              <a:buFontTx/>
              <a:buChar char="-"/>
            </a:pPr>
            <a:r>
              <a:rPr lang="fi-FI" dirty="0" smtClean="0"/>
              <a:t>Turkistuotantorakennukset (1154/2014)</a:t>
            </a:r>
          </a:p>
          <a:p>
            <a:pPr>
              <a:buFontTx/>
              <a:buChar char="-"/>
            </a:pPr>
            <a:r>
              <a:rPr lang="fi-FI" dirty="0" smtClean="0"/>
              <a:t>Lammas- ja vuohitalousrakennukset (475/2014)</a:t>
            </a:r>
          </a:p>
          <a:p>
            <a:pPr>
              <a:buFontTx/>
              <a:buChar char="-"/>
            </a:pPr>
            <a:r>
              <a:rPr lang="fi-FI" dirty="0" smtClean="0"/>
              <a:t>Siipikarjatalousrakennukset (533/2012)</a:t>
            </a:r>
          </a:p>
          <a:p>
            <a:pPr>
              <a:buFontTx/>
              <a:buChar char="-"/>
            </a:pPr>
            <a:r>
              <a:rPr lang="fi-FI" dirty="0" smtClean="0"/>
              <a:t>Lypsykarjarakennukset (8/2012, muutos 164/2012, 786/2015)</a:t>
            </a:r>
          </a:p>
          <a:p>
            <a:pPr>
              <a:buFontTx/>
              <a:buChar char="-"/>
            </a:pPr>
            <a:r>
              <a:rPr lang="fi-FI" dirty="0" smtClean="0"/>
              <a:t>Sikalat (243/2010)</a:t>
            </a:r>
          </a:p>
          <a:p>
            <a:pPr>
              <a:buFontTx/>
              <a:buChar char="-"/>
            </a:pPr>
            <a:r>
              <a:rPr lang="fi-FI" dirty="0" smtClean="0"/>
              <a:t>Lihakarjarakennukset, tulossa asetuksena, tällä hetkellä ohjeena (MMM-RMO C.1.2.2.)</a:t>
            </a:r>
          </a:p>
          <a:p>
            <a:pPr marL="0" indent="0">
              <a:buNone/>
            </a:pPr>
            <a:r>
              <a:rPr lang="fi-FI" sz="1200" dirty="0" smtClean="0">
                <a:hlinkClick r:id="rId2"/>
              </a:rPr>
              <a:t>www.mmm.fi/fi/index/etusivu/maaseudun_kehittaminen/maaseuturakentaminen/rakentamissaadokset/rakentamissaadokset_lista.html</a:t>
            </a:r>
            <a:endParaRPr lang="fi-FI" sz="1200" dirty="0" smtClean="0"/>
          </a:p>
          <a:p>
            <a:pPr marL="0" indent="0">
              <a:buNone/>
            </a:pPr>
            <a:endParaRPr lang="fi-FI" sz="1200" dirty="0" smtClean="0"/>
          </a:p>
          <a:p>
            <a:pPr marL="0" indent="0">
              <a:buNone/>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4</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161862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Tuetun rakentamisen säännökset</a:t>
            </a:r>
            <a:endParaRPr lang="fi-FI" dirty="0"/>
          </a:p>
        </p:txBody>
      </p:sp>
      <p:sp>
        <p:nvSpPr>
          <p:cNvPr id="3" name="Tekstin paikkamerkki 2"/>
          <p:cNvSpPr>
            <a:spLocks noGrp="1"/>
          </p:cNvSpPr>
          <p:nvPr>
            <p:ph type="body" sz="quarter" idx="10"/>
          </p:nvPr>
        </p:nvSpPr>
        <p:spPr/>
        <p:txBody>
          <a:bodyPr/>
          <a:lstStyle/>
          <a:p>
            <a:r>
              <a:rPr lang="fi-FI" b="1" dirty="0" smtClean="0"/>
              <a:t>Kotieläinrakennukset (</a:t>
            </a:r>
            <a:r>
              <a:rPr lang="fi-FI" b="1" dirty="0" err="1" smtClean="0"/>
              <a:t>MMMa</a:t>
            </a:r>
            <a:r>
              <a:rPr lang="fi-FI" b="1" dirty="0" smtClean="0"/>
              <a:t>)</a:t>
            </a:r>
          </a:p>
          <a:p>
            <a:pPr marL="0" indent="0">
              <a:buNone/>
            </a:pPr>
            <a:endParaRPr lang="fi-FI" sz="800" dirty="0" smtClean="0"/>
          </a:p>
          <a:p>
            <a:pPr>
              <a:buFontTx/>
              <a:buChar char="-"/>
            </a:pPr>
            <a:r>
              <a:rPr lang="fi-FI" dirty="0" smtClean="0"/>
              <a:t>parsi-</a:t>
            </a:r>
            <a:r>
              <a:rPr lang="fi-FI" dirty="0"/>
              <a:t>, karsina- ym. kalusteiden </a:t>
            </a:r>
            <a:r>
              <a:rPr lang="fi-FI" dirty="0" smtClean="0"/>
              <a:t>mitoitus</a:t>
            </a:r>
          </a:p>
          <a:p>
            <a:pPr>
              <a:buFontTx/>
              <a:buChar char="-"/>
            </a:pPr>
            <a:r>
              <a:rPr lang="fi-FI" dirty="0" smtClean="0"/>
              <a:t>tilojen ja kulkureittien mitoitus</a:t>
            </a:r>
          </a:p>
          <a:p>
            <a:pPr>
              <a:buFontTx/>
              <a:buChar char="-"/>
            </a:pPr>
            <a:r>
              <a:rPr lang="fi-FI" dirty="0" smtClean="0"/>
              <a:t>sisäkorkeus, ikkuna- ja valoaukkojen vähimmäismäärät</a:t>
            </a:r>
          </a:p>
          <a:p>
            <a:pPr>
              <a:buFontTx/>
              <a:buChar char="-"/>
            </a:pPr>
            <a:r>
              <a:rPr lang="fi-FI" dirty="0" smtClean="0"/>
              <a:t>poikima- </a:t>
            </a:r>
            <a:r>
              <a:rPr lang="fi-FI" dirty="0"/>
              <a:t>ja </a:t>
            </a:r>
            <a:r>
              <a:rPr lang="fi-FI" dirty="0" smtClean="0"/>
              <a:t>sairastilat </a:t>
            </a:r>
          </a:p>
          <a:p>
            <a:pPr>
              <a:buFontTx/>
              <a:buChar char="-"/>
            </a:pPr>
            <a:r>
              <a:rPr lang="fi-FI" dirty="0" smtClean="0"/>
              <a:t>ruokinta- </a:t>
            </a:r>
            <a:r>
              <a:rPr lang="fi-FI" dirty="0"/>
              <a:t>ja </a:t>
            </a:r>
            <a:r>
              <a:rPr lang="fi-FI" dirty="0" smtClean="0"/>
              <a:t>juomapaikat</a:t>
            </a:r>
          </a:p>
          <a:p>
            <a:pPr>
              <a:buFontTx/>
              <a:buChar char="-"/>
            </a:pPr>
            <a:r>
              <a:rPr lang="fi-FI" dirty="0"/>
              <a:t>i</a:t>
            </a:r>
            <a:r>
              <a:rPr lang="fi-FI" dirty="0" smtClean="0"/>
              <a:t>lmanvaihto ja ilman laatu</a:t>
            </a:r>
          </a:p>
          <a:p>
            <a:pPr>
              <a:buFontTx/>
              <a:buChar char="-"/>
            </a:pPr>
            <a:r>
              <a:rPr lang="fi-FI" dirty="0" smtClean="0"/>
              <a:t>varavoimajärjestelmä</a:t>
            </a:r>
          </a:p>
          <a:p>
            <a:pPr>
              <a:buFontTx/>
              <a:buChar char="-"/>
            </a:pPr>
            <a:endParaRPr lang="fi-FI" dirty="0" smtClean="0"/>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5</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110432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Tuetun rakentamisen säännökset</a:t>
            </a:r>
            <a:endParaRPr lang="fi-FI" dirty="0"/>
          </a:p>
        </p:txBody>
      </p:sp>
      <p:sp>
        <p:nvSpPr>
          <p:cNvPr id="3" name="Tekstin paikkamerkki 2"/>
          <p:cNvSpPr>
            <a:spLocks noGrp="1"/>
          </p:cNvSpPr>
          <p:nvPr>
            <p:ph type="body" sz="quarter" idx="10"/>
          </p:nvPr>
        </p:nvSpPr>
        <p:spPr/>
        <p:txBody>
          <a:bodyPr/>
          <a:lstStyle/>
          <a:p>
            <a:r>
              <a:rPr lang="fi-FI" b="1" dirty="0" smtClean="0"/>
              <a:t>Palotekniset vaatimukset (</a:t>
            </a:r>
            <a:r>
              <a:rPr lang="fi-FI" b="1" dirty="0" err="1" smtClean="0"/>
              <a:t>MMMa</a:t>
            </a:r>
            <a:r>
              <a:rPr lang="fi-FI" b="1" dirty="0" smtClean="0"/>
              <a:t> 474/2014)</a:t>
            </a:r>
          </a:p>
          <a:p>
            <a:pPr marL="0" indent="0">
              <a:buNone/>
            </a:pPr>
            <a:endParaRPr lang="fi-FI" sz="800" dirty="0" smtClean="0"/>
          </a:p>
          <a:p>
            <a:pPr>
              <a:buFontTx/>
              <a:buChar char="-"/>
            </a:pPr>
            <a:r>
              <a:rPr lang="fi-FI" dirty="0"/>
              <a:t>p</a:t>
            </a:r>
            <a:r>
              <a:rPr lang="fi-FI" dirty="0" smtClean="0"/>
              <a:t>alo-osastoinnit</a:t>
            </a:r>
          </a:p>
          <a:p>
            <a:pPr>
              <a:buFontTx/>
              <a:buChar char="-"/>
            </a:pPr>
            <a:r>
              <a:rPr lang="fi-FI" dirty="0"/>
              <a:t>r</a:t>
            </a:r>
            <a:r>
              <a:rPr lang="fi-FI" dirty="0" smtClean="0"/>
              <a:t>akennusten väliset etäisyydet </a:t>
            </a:r>
          </a:p>
          <a:p>
            <a:pPr>
              <a:buFontTx/>
              <a:buChar char="-"/>
            </a:pPr>
            <a:r>
              <a:rPr lang="fi-FI" dirty="0"/>
              <a:t>u</a:t>
            </a:r>
            <a:r>
              <a:rPr lang="fi-FI" dirty="0" smtClean="0"/>
              <a:t>loskäytävät, eläinten poistumistiet</a:t>
            </a:r>
          </a:p>
          <a:p>
            <a:pPr>
              <a:buFontTx/>
              <a:buChar char="-"/>
            </a:pPr>
            <a:r>
              <a:rPr lang="fi-FI" dirty="0" smtClean="0"/>
              <a:t>palonilmaisulaitteet</a:t>
            </a:r>
          </a:p>
          <a:p>
            <a:pPr>
              <a:buFontTx/>
              <a:buChar char="-"/>
            </a:pPr>
            <a:r>
              <a:rPr lang="fi-FI" dirty="0" smtClean="0"/>
              <a:t>savunpoisto</a:t>
            </a:r>
          </a:p>
          <a:p>
            <a:pPr>
              <a:buFontTx/>
              <a:buChar char="-"/>
            </a:pPr>
            <a:r>
              <a:rPr lang="fi-FI" dirty="0"/>
              <a:t>p</a:t>
            </a:r>
            <a:r>
              <a:rPr lang="fi-FI" dirty="0" smtClean="0"/>
              <a:t>elastussuunnitelma</a:t>
            </a:r>
          </a:p>
          <a:p>
            <a:pPr>
              <a:buFontTx/>
              <a:buChar char="-"/>
            </a:pPr>
            <a:r>
              <a:rPr lang="fi-FI" dirty="0"/>
              <a:t>l</a:t>
            </a:r>
            <a:r>
              <a:rPr lang="fi-FI" dirty="0" smtClean="0"/>
              <a:t>isä- ja </a:t>
            </a:r>
            <a:r>
              <a:rPr lang="fi-FI" dirty="0" err="1" smtClean="0"/>
              <a:t>yhteenrakentaminen</a:t>
            </a:r>
            <a:endParaRPr lang="fi-FI" dirty="0" smtClean="0"/>
          </a:p>
          <a:p>
            <a:pPr>
              <a:buFontTx/>
              <a:buChar char="-"/>
            </a:pPr>
            <a:endParaRPr lang="fi-FI" dirty="0" smtClean="0"/>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6</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671378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Tuetun rakentamisen säännökset</a:t>
            </a:r>
            <a:endParaRPr lang="fi-FI" dirty="0"/>
          </a:p>
        </p:txBody>
      </p:sp>
      <p:sp>
        <p:nvSpPr>
          <p:cNvPr id="3" name="Tekstin paikkamerkki 2"/>
          <p:cNvSpPr>
            <a:spLocks noGrp="1"/>
          </p:cNvSpPr>
          <p:nvPr>
            <p:ph type="body" sz="quarter" idx="10"/>
          </p:nvPr>
        </p:nvSpPr>
        <p:spPr>
          <a:xfrm>
            <a:off x="827584" y="2084238"/>
            <a:ext cx="8136904" cy="3937050"/>
          </a:xfrm>
        </p:spPr>
        <p:txBody>
          <a:bodyPr/>
          <a:lstStyle/>
          <a:p>
            <a:r>
              <a:rPr lang="fi-FI" dirty="0"/>
              <a:t>Ei rakennuskohtaisia </a:t>
            </a:r>
            <a:r>
              <a:rPr lang="fi-FI" dirty="0" smtClean="0"/>
              <a:t>materiaalivaatimuksia.</a:t>
            </a:r>
          </a:p>
          <a:p>
            <a:pPr marL="0" indent="0">
              <a:buNone/>
            </a:pPr>
            <a:endParaRPr lang="fi-FI" sz="800" dirty="0" smtClean="0"/>
          </a:p>
          <a:p>
            <a:pPr>
              <a:buFontTx/>
              <a:buChar char="-"/>
            </a:pPr>
            <a:r>
              <a:rPr lang="fi-FI" dirty="0"/>
              <a:t>R</a:t>
            </a:r>
            <a:r>
              <a:rPr lang="fi-FI" dirty="0" smtClean="0"/>
              <a:t>akennusmateriaali sekä rakennuksen energiankäyttö vaikuttavat yhtenä osana valintaperusteissa </a:t>
            </a:r>
            <a:r>
              <a:rPr lang="fi-FI" sz="2000" i="1" dirty="0" smtClean="0"/>
              <a:t>(vaikutus ympäristöön painokerroin 20 %).</a:t>
            </a:r>
          </a:p>
          <a:p>
            <a:pPr>
              <a:buFontTx/>
              <a:buChar char="-"/>
            </a:pPr>
            <a:r>
              <a:rPr lang="fi-FI" dirty="0" smtClean="0"/>
              <a:t>Tuotanto- ja varastointiolosuhteet sekä toiminnan kehittämis- ja laajentamismahdollisuudet yhtenä valintakriteerinä (</a:t>
            </a:r>
            <a:r>
              <a:rPr lang="fi-FI" i="1" dirty="0" smtClean="0"/>
              <a:t>vaikutus tuotanto-olosuhteisiin painokerroin 15 %)</a:t>
            </a:r>
            <a:endParaRPr lang="fi-FI" dirty="0" smtClean="0"/>
          </a:p>
          <a:p>
            <a:pPr marL="0" indent="0">
              <a:buNone/>
            </a:pPr>
            <a:endParaRPr lang="fi-FI" dirty="0" smtClean="0"/>
          </a:p>
          <a:p>
            <a:pPr>
              <a:buFontTx/>
              <a:buChar char="-"/>
            </a:pPr>
            <a:endParaRPr lang="fi-FI" dirty="0" smtClean="0"/>
          </a:p>
          <a:p>
            <a:pPr>
              <a:buFontTx/>
              <a:buChar char="-"/>
            </a:pPr>
            <a:endParaRPr lang="fi-FI" sz="2400" dirty="0"/>
          </a:p>
          <a:p>
            <a:pPr>
              <a:buFontTx/>
              <a:buChar char="-"/>
            </a:pPr>
            <a:endParaRPr lang="fi-FI" dirty="0" smtClean="0"/>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7</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2480025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Rakennussuunnitelmat</a:t>
            </a:r>
            <a:endParaRPr lang="fi-FI" dirty="0"/>
          </a:p>
        </p:txBody>
      </p:sp>
      <p:sp>
        <p:nvSpPr>
          <p:cNvPr id="3" name="Tekstin paikkamerkki 2"/>
          <p:cNvSpPr>
            <a:spLocks noGrp="1"/>
          </p:cNvSpPr>
          <p:nvPr>
            <p:ph type="body" sz="quarter" idx="10"/>
          </p:nvPr>
        </p:nvSpPr>
        <p:spPr/>
        <p:txBody>
          <a:bodyPr/>
          <a:lstStyle/>
          <a:p>
            <a:pPr>
              <a:defRPr/>
            </a:pPr>
            <a:r>
              <a:rPr lang="fi-FI" dirty="0"/>
              <a:t>Sähköisesti (pdf)</a:t>
            </a:r>
          </a:p>
          <a:p>
            <a:r>
              <a:rPr lang="fi-FI" dirty="0" smtClean="0"/>
              <a:t>Pääpiirustukset</a:t>
            </a:r>
          </a:p>
          <a:p>
            <a:r>
              <a:rPr lang="fi-FI" dirty="0" smtClean="0"/>
              <a:t>Viranomaisluvat</a:t>
            </a:r>
            <a:endParaRPr lang="fi-FI" dirty="0"/>
          </a:p>
          <a:p>
            <a:r>
              <a:rPr lang="fi-FI" dirty="0" smtClean="0"/>
              <a:t>Erikoissuunnitelmat, tarvittaessa</a:t>
            </a:r>
          </a:p>
          <a:p>
            <a:r>
              <a:rPr lang="fi-FI" dirty="0" smtClean="0"/>
              <a:t>Rakennusselostus </a:t>
            </a:r>
            <a:r>
              <a:rPr lang="fi-FI" dirty="0"/>
              <a:t>ja selostukseen perustuva kustannusarvio / -laskelma</a:t>
            </a:r>
          </a:p>
          <a:p>
            <a:r>
              <a:rPr lang="fi-FI" dirty="0"/>
              <a:t>Toiminnan laajentamismahdollisuus (asemapiirros)</a:t>
            </a:r>
          </a:p>
          <a:p>
            <a:pPr>
              <a:buFontTx/>
              <a:buChar char="-"/>
            </a:pPr>
            <a:endParaRPr lang="fi-FI" dirty="0" smtClean="0"/>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8</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1810982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Rakennussuunnitelmat</a:t>
            </a:r>
            <a:endParaRPr lang="fi-FI" dirty="0"/>
          </a:p>
        </p:txBody>
      </p:sp>
      <p:sp>
        <p:nvSpPr>
          <p:cNvPr id="3" name="Tekstin paikkamerkki 2"/>
          <p:cNvSpPr>
            <a:spLocks noGrp="1"/>
          </p:cNvSpPr>
          <p:nvPr>
            <p:ph type="body" sz="quarter" idx="10"/>
          </p:nvPr>
        </p:nvSpPr>
        <p:spPr/>
        <p:txBody>
          <a:bodyPr/>
          <a:lstStyle/>
          <a:p>
            <a:r>
              <a:rPr lang="fi-FI" b="1" dirty="0" smtClean="0"/>
              <a:t>Pääpiirustukset</a:t>
            </a:r>
          </a:p>
          <a:p>
            <a:pPr marL="0" indent="0">
              <a:buNone/>
            </a:pPr>
            <a:endParaRPr lang="fi-FI" sz="800" b="1" dirty="0" smtClean="0"/>
          </a:p>
          <a:p>
            <a:pPr>
              <a:buFontTx/>
              <a:buChar char="-"/>
            </a:pPr>
            <a:r>
              <a:rPr lang="fi-FI" dirty="0" smtClean="0"/>
              <a:t>Asema-, pohja-, leikkaus- ja julkisivupiirrokset </a:t>
            </a:r>
            <a:endParaRPr lang="fi-FI" dirty="0"/>
          </a:p>
          <a:p>
            <a:pPr>
              <a:buFontTx/>
              <a:buChar char="-"/>
            </a:pPr>
            <a:endParaRPr lang="fi-FI" sz="800" dirty="0"/>
          </a:p>
          <a:p>
            <a:r>
              <a:rPr lang="fi-FI" b="1" dirty="0" smtClean="0"/>
              <a:t>Erikoissuunnitelmat</a:t>
            </a:r>
          </a:p>
          <a:p>
            <a:pPr marL="0" indent="0">
              <a:buNone/>
            </a:pPr>
            <a:endParaRPr lang="fi-FI" sz="800" b="1" dirty="0" smtClean="0"/>
          </a:p>
          <a:p>
            <a:pPr>
              <a:buFontTx/>
              <a:buChar char="-"/>
            </a:pPr>
            <a:r>
              <a:rPr lang="fi-FI" dirty="0" smtClean="0"/>
              <a:t>Esim. rakenne-, LVI-, sähkö, kalustesuunnitelmat</a:t>
            </a:r>
          </a:p>
          <a:p>
            <a:pPr>
              <a:buFontTx/>
              <a:buChar char="-"/>
            </a:pPr>
            <a:r>
              <a:rPr lang="fi-FI" dirty="0" smtClean="0"/>
              <a:t>Pyydetään tarvittaessa tapauskohtaisesti, jos niillä on merkitystä rakennuksen toimivuutta ja hyväksyttäviä kustannuksia arvioitaessa.</a:t>
            </a:r>
          </a:p>
          <a:p>
            <a:pPr>
              <a:buFontTx/>
              <a:buChar char="-"/>
            </a:pPr>
            <a:endParaRPr lang="fi-FI" sz="800" dirty="0" smtClean="0"/>
          </a:p>
          <a:p>
            <a:r>
              <a:rPr lang="fi-FI" dirty="0"/>
              <a:t>Suomen rakentamismääräyskokoelma A2; säädetään rakennusten suunnittelijoista ja </a:t>
            </a:r>
            <a:r>
              <a:rPr lang="fi-FI" dirty="0" smtClean="0"/>
              <a:t>suunnitelmista.</a:t>
            </a:r>
          </a:p>
          <a:p>
            <a:pPr>
              <a:buFont typeface="Arial" panose="020B0604020202020204" pitchFamily="34" charset="0"/>
              <a:buChar char="•"/>
            </a:pPr>
            <a:endParaRPr lang="fi-FI" sz="2000" dirty="0"/>
          </a:p>
        </p:txBody>
      </p:sp>
      <p:sp>
        <p:nvSpPr>
          <p:cNvPr id="4" name="Dian numeron paikkamerkki 3"/>
          <p:cNvSpPr>
            <a:spLocks noGrp="1"/>
          </p:cNvSpPr>
          <p:nvPr>
            <p:ph type="sldNum" sz="quarter" idx="11"/>
          </p:nvPr>
        </p:nvSpPr>
        <p:spPr/>
        <p:txBody>
          <a:bodyPr/>
          <a:lstStyle/>
          <a:p>
            <a:pPr>
              <a:defRPr/>
            </a:pPr>
            <a:fld id="{D3C89A02-2183-4EC2-9978-996C81F899C4}" type="slidenum">
              <a:rPr lang="fi-FI" smtClean="0"/>
              <a:pPr>
                <a:defRPr/>
              </a:pPr>
              <a:t>9</a:t>
            </a:fld>
            <a:endParaRPr lang="fi-FI" dirty="0"/>
          </a:p>
        </p:txBody>
      </p:sp>
      <p:sp>
        <p:nvSpPr>
          <p:cNvPr id="5" name="Alatunnisteen paikkamerkki 4"/>
          <p:cNvSpPr>
            <a:spLocks noGrp="1"/>
          </p:cNvSpPr>
          <p:nvPr>
            <p:ph type="ftr" sz="quarter" idx="14"/>
          </p:nvPr>
        </p:nvSpPr>
        <p:spPr>
          <a:xfrm>
            <a:off x="971600" y="6356349"/>
            <a:ext cx="6357937" cy="365125"/>
          </a:xfrm>
        </p:spPr>
        <p:txBody>
          <a:bodyPr/>
          <a:lstStyle/>
          <a:p>
            <a:pPr algn="ctr"/>
            <a:endParaRPr lang="fi-FI" dirty="0"/>
          </a:p>
        </p:txBody>
      </p:sp>
    </p:spTree>
    <p:extLst>
      <p:ext uri="{BB962C8B-B14F-4D97-AF65-F5344CB8AC3E}">
        <p14:creationId xmlns:p14="http://schemas.microsoft.com/office/powerpoint/2010/main" val="3826119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ELY_EA02_PowerP_________RGB[1]</Template>
  <TotalTime>1972</TotalTime>
  <Words>652</Words>
  <Application>Microsoft Office PowerPoint</Application>
  <PresentationFormat>Näytössä katseltava diaesitys (4:3)</PresentationFormat>
  <Paragraphs>146</Paragraphs>
  <Slides>20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20</vt:i4>
      </vt:variant>
    </vt:vector>
  </HeadingPairs>
  <TitlesOfParts>
    <vt:vector size="24" baseType="lpstr">
      <vt:lpstr>Arial</vt:lpstr>
      <vt:lpstr>Verdana</vt:lpstr>
      <vt:lpstr>Wingdings</vt:lpstr>
      <vt:lpstr>ELY_EA02_PowerP_________RGB[1]</vt:lpstr>
      <vt:lpstr>Maaseudun tuetun rakentamisen säännökset </vt:lpstr>
      <vt:lpstr>Maankäyttö- ja rakennuslaki 119 §</vt:lpstr>
      <vt:lpstr>Tuetun rakentamisen säännökset</vt:lpstr>
      <vt:lpstr>Tuetun rakentamisen säännökset</vt:lpstr>
      <vt:lpstr>Tuetun rakentamisen säännökset</vt:lpstr>
      <vt:lpstr>Tuetun rakentamisen säännökset</vt:lpstr>
      <vt:lpstr>Tuetun rakentamisen säännökset</vt:lpstr>
      <vt:lpstr>Rakennussuunnitelmat</vt:lpstr>
      <vt:lpstr>Rakennussuunnitelmat</vt:lpstr>
      <vt:lpstr>Rakennussuunnitelmat</vt:lpstr>
      <vt:lpstr>PowerPoint-esitys</vt:lpstr>
      <vt:lpstr>PowerPoint-esitys</vt:lpstr>
      <vt:lpstr>PowerPoint-esitys</vt:lpstr>
      <vt:lpstr>Hyväksyttävät kustannukset</vt:lpstr>
      <vt:lpstr>Hyväksyttävät kustannukset</vt:lpstr>
      <vt:lpstr>Hyväksyttävät kustannukset</vt:lpstr>
      <vt:lpstr>Hyväksyttävät kustannukset</vt:lpstr>
      <vt:lpstr>Hyväksyttävät kustannukset</vt:lpstr>
      <vt:lpstr>Investoinnin aloittaminen</vt:lpstr>
      <vt:lpstr>Kiitos </vt:lpstr>
    </vt:vector>
  </TitlesOfParts>
  <Company>AVI ELY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A001846</dc:creator>
  <cp:lastModifiedBy>Gröndahl Janne</cp:lastModifiedBy>
  <cp:revision>129</cp:revision>
  <dcterms:created xsi:type="dcterms:W3CDTF">2013-10-21T08:13:01Z</dcterms:created>
  <dcterms:modified xsi:type="dcterms:W3CDTF">2015-11-12T19:18:01Z</dcterms:modified>
</cp:coreProperties>
</file>