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5539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443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345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742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581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345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002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947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617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327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086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A17B7-238B-48F0-8CEE-0E1AA8A8CE60}" type="datetimeFigureOut">
              <a:rPr lang="fi-FI" smtClean="0"/>
              <a:t>9.4.2017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9B48B-FC3C-4069-9C73-6F724C2B63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541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667000" y="4437112"/>
            <a:ext cx="6858000" cy="1152128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6"/>
                </a:solidFill>
              </a:rPr>
              <a:t>Ympäristösopimukset</a:t>
            </a:r>
            <a:br>
              <a:rPr lang="fi-FI" dirty="0">
                <a:solidFill>
                  <a:schemeClr val="accent6"/>
                </a:solidFill>
              </a:rPr>
            </a:br>
            <a:r>
              <a:rPr lang="fi-FI" sz="2400" dirty="0">
                <a:solidFill>
                  <a:schemeClr val="accent6"/>
                </a:solidFill>
              </a:rPr>
              <a:t>Perus/viherryttämisen tuki ja LHK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667000" y="6021288"/>
            <a:ext cx="6858000" cy="576064"/>
          </a:xfrm>
        </p:spPr>
        <p:txBody>
          <a:bodyPr/>
          <a:lstStyle/>
          <a:p>
            <a:r>
              <a:rPr lang="fi-FI" dirty="0">
                <a:solidFill>
                  <a:schemeClr val="accent6"/>
                </a:solidFill>
              </a:rPr>
              <a:t>Seutukunnalliset koulutukset kevät 2017</a:t>
            </a:r>
          </a:p>
          <a:p>
            <a:endParaRPr lang="fi-FI" dirty="0">
              <a:solidFill>
                <a:schemeClr val="accent6"/>
              </a:solidFill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440" y="129124"/>
            <a:ext cx="6652120" cy="411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88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6"/>
            </a:solidFill>
          </a:ln>
        </p:spPr>
        <p:txBody>
          <a:bodyPr/>
          <a:lstStyle/>
          <a:p>
            <a:r>
              <a:rPr lang="fi-FI" dirty="0"/>
              <a:t>	Pysyvät nurmet ja LHK sopimusalueilla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177786" y="2348880"/>
            <a:ext cx="7886700" cy="432048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C000"/>
              </a:buClr>
              <a:buSzPct val="150000"/>
            </a:pPr>
            <a:r>
              <a:rPr lang="fi-FI" dirty="0"/>
              <a:t>Pellon ulkopuolisille alueille on mahdollista maksaa myös perus- ja viherryttämisen tukea </a:t>
            </a:r>
            <a:r>
              <a:rPr lang="fi-FI" dirty="0">
                <a:sym typeface="Wingdings" panose="05000000000000000000" pitchFamily="2" charset="2"/>
              </a:rPr>
              <a:t></a:t>
            </a:r>
            <a:r>
              <a:rPr lang="fi-FI" dirty="0"/>
              <a:t>edellyttää tukioikeuksia ja että täyttää pysyvän nurmen ehdot</a:t>
            </a:r>
          </a:p>
          <a:p>
            <a:pPr lvl="1">
              <a:buClr>
                <a:srgbClr val="FFC000"/>
              </a:buClr>
              <a:buSzPct val="150000"/>
            </a:pPr>
            <a:r>
              <a:rPr lang="fi-FI" dirty="0"/>
              <a:t>Pysyvän nurmen kriteerit täyttävälle lohkolle nuori- ja uusi viljelijä voi hakea tukioikeuksia varannosta (vain kerran)</a:t>
            </a:r>
          </a:p>
          <a:p>
            <a:pPr>
              <a:buClr>
                <a:srgbClr val="FFC000"/>
              </a:buClr>
              <a:buSzPct val="150000"/>
            </a:pPr>
            <a:r>
              <a:rPr lang="fi-FI" dirty="0"/>
              <a:t>Myös LHK on mahdollinen </a:t>
            </a:r>
            <a:r>
              <a:rPr lang="fi-FI" dirty="0">
                <a:sym typeface="Wingdings" panose="05000000000000000000" pitchFamily="2" charset="2"/>
              </a:rPr>
              <a:t></a:t>
            </a:r>
            <a:r>
              <a:rPr lang="fi-FI" dirty="0"/>
              <a:t> kyseinen lohko on vuonna 2014 tullut ilmoittaa pysyväksi laitumeksi</a:t>
            </a:r>
          </a:p>
          <a:p>
            <a:pPr>
              <a:buClr>
                <a:srgbClr val="FFC000"/>
              </a:buClr>
              <a:buSzPct val="150000"/>
            </a:pPr>
            <a:r>
              <a:rPr lang="fi-FI" dirty="0"/>
              <a:t>Pysyvän nurmen kasvulohkolla voi kasvaa enintään 50 puuta/ha. </a:t>
            </a:r>
          </a:p>
          <a:p>
            <a:pPr lvl="1">
              <a:buClr>
                <a:srgbClr val="FFC000"/>
              </a:buClr>
              <a:buSzPct val="150000"/>
            </a:pPr>
            <a:r>
              <a:rPr lang="fi-FI" dirty="0"/>
              <a:t> Puut tulee sijaita hajanaisesti</a:t>
            </a:r>
            <a:r>
              <a:rPr lang="fi-FI" dirty="0">
                <a:sym typeface="Wingdings" panose="05000000000000000000" pitchFamily="2" charset="2"/>
              </a:rPr>
              <a:t>  puuryhmät eivät ole mahdollisia</a:t>
            </a:r>
            <a:endParaRPr lang="fi-FI" dirty="0"/>
          </a:p>
          <a:p>
            <a:pPr>
              <a:buClr>
                <a:srgbClr val="FFC000"/>
              </a:buClr>
              <a:buSzPct val="150000"/>
            </a:pPr>
            <a:r>
              <a:rPr lang="fi-FI" dirty="0"/>
              <a:t>Puiksi katsotaan:</a:t>
            </a:r>
          </a:p>
          <a:p>
            <a:pPr lvl="1">
              <a:buClr>
                <a:srgbClr val="FFC000"/>
              </a:buClr>
              <a:buSzPct val="150000"/>
            </a:pPr>
            <a:r>
              <a:rPr lang="fi-FI" dirty="0"/>
              <a:t>Yli 2m korkuiset puuvartiset kasvit</a:t>
            </a:r>
          </a:p>
          <a:p>
            <a:pPr lvl="1">
              <a:buClr>
                <a:srgbClr val="FFC000"/>
              </a:buClr>
              <a:buSzPct val="150000"/>
            </a:pPr>
            <a:r>
              <a:rPr lang="fi-FI" dirty="0"/>
              <a:t>Yli 0,50m korkuiset tuotantoeläinten ravinnoksi soveltumattomat puuvartisetkasvit ( esim. katajat)</a:t>
            </a:r>
          </a:p>
          <a:p>
            <a:pPr marL="342900" lvl="1" indent="0">
              <a:buClr>
                <a:srgbClr val="FFC000"/>
              </a:buClr>
              <a:buSzPct val="150000"/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4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6"/>
            </a:solidFill>
          </a:ln>
        </p:spPr>
        <p:txBody>
          <a:bodyPr/>
          <a:lstStyle/>
          <a:p>
            <a:r>
              <a:rPr lang="fi-FI" dirty="0"/>
              <a:t>	Pysyvät nurmet ja LHK sopimusalueilla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152650" y="2204864"/>
            <a:ext cx="7886700" cy="3972099"/>
          </a:xfrm>
        </p:spPr>
        <p:txBody>
          <a:bodyPr/>
          <a:lstStyle/>
          <a:p>
            <a:pPr>
              <a:buClr>
                <a:srgbClr val="FFC000"/>
              </a:buClr>
              <a:buSzPct val="150000"/>
            </a:pPr>
            <a:r>
              <a:rPr lang="fi-FI" dirty="0"/>
              <a:t>Lohkolla saa olla:</a:t>
            </a:r>
          </a:p>
          <a:p>
            <a:pPr lvl="1">
              <a:buClr>
                <a:srgbClr val="FFC000"/>
              </a:buClr>
              <a:buSzPct val="150000"/>
            </a:pPr>
            <a:r>
              <a:rPr lang="fi-FI" dirty="0"/>
              <a:t>Tuotantoeläinten ravinnoksi sopivia, korkeintaan 2m korkuisia yksittäisiä tai pieninä ryhminä kasvavia lehtipensaita tai lehtipuiden taimia</a:t>
            </a:r>
          </a:p>
          <a:p>
            <a:pPr>
              <a:buClr>
                <a:srgbClr val="FFC000"/>
              </a:buClr>
              <a:buSzPct val="150000"/>
            </a:pPr>
            <a:r>
              <a:rPr lang="fi-FI" dirty="0"/>
              <a:t>Tukikelpoisen lohkon pinta-alasta vähintään 50% on oltava heinä- tai nurmikasveja</a:t>
            </a:r>
          </a:p>
          <a:p>
            <a:pPr lvl="1">
              <a:buClr>
                <a:srgbClr val="FFC000"/>
              </a:buClr>
              <a:buSzPct val="150000"/>
            </a:pPr>
            <a:r>
              <a:rPr lang="fi-FI" dirty="0"/>
              <a:t>Huom. ruovikot eivät täytä edellä mainittua ehtoa</a:t>
            </a:r>
          </a:p>
          <a:p>
            <a:pPr>
              <a:buClr>
                <a:srgbClr val="FFC000"/>
              </a:buClr>
              <a:buSzPct val="150000"/>
            </a:pPr>
            <a:r>
              <a:rPr lang="fi-FI" dirty="0" err="1"/>
              <a:t>LHK:n</a:t>
            </a:r>
            <a:r>
              <a:rPr lang="fi-FI" dirty="0"/>
              <a:t> ehdot pellon ulkopuolisilla alueilla, kuten pysyvillä nurmilla</a:t>
            </a:r>
          </a:p>
          <a:p>
            <a:pPr>
              <a:buClr>
                <a:srgbClr val="FFC000"/>
              </a:buClr>
              <a:buSzPct val="150000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3061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143</Words>
  <Application>Microsoft Office PowerPoint</Application>
  <PresentationFormat>Laajakuva</PresentationFormat>
  <Paragraphs>17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Office-teema</vt:lpstr>
      <vt:lpstr>Ympäristösopimukset Perus/viherryttämisen tuki ja LHK</vt:lpstr>
      <vt:lpstr> Pysyvät nurmet ja LHK sopimusalueilla</vt:lpstr>
      <vt:lpstr> Pysyvät nurmet ja LHK sopimusalueilla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Ympäristösopimukset Perus/viherryttämisen tuki ja LHK</dc:title>
  <dc:creator>Launto-Tiuttu Aino</dc:creator>
  <cp:lastModifiedBy>Launto-Tiuttu Aino</cp:lastModifiedBy>
  <cp:revision>1</cp:revision>
  <dcterms:created xsi:type="dcterms:W3CDTF">2017-04-09T08:44:38Z</dcterms:created>
  <dcterms:modified xsi:type="dcterms:W3CDTF">2017-04-09T08:46:07Z</dcterms:modified>
</cp:coreProperties>
</file>